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ppt/_rels/presentation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_rels/slideLayout2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7.xml.rels" ContentType="application/vnd.openxmlformats-package.relationship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media/image16.png" ContentType="image/png"/>
  <Override PartName="/ppt/media/image13.png" ContentType="image/png"/>
  <Override PartName="/ppt/media/image2.jpeg" ContentType="image/jpeg"/>
  <Override PartName="/ppt/media/image15.png" ContentType="image/png"/>
  <Override PartName="/ppt/media/image14.png" ContentType="image/png"/>
  <Override PartName="/ppt/media/image4.jpeg" ContentType="image/jpeg"/>
  <Override PartName="/ppt/media/image5.jpeg" ContentType="image/jpeg"/>
  <Override PartName="/ppt/media/image17.png" ContentType="image/png"/>
  <Override PartName="/ppt/media/image18.png" ContentType="image/png"/>
  <Override PartName="/ppt/media/image27.png" ContentType="image/png"/>
  <Override PartName="/ppt/media/image21.jpeg" ContentType="image/jpeg"/>
  <Override PartName="/ppt/media/image22.jpeg" ContentType="image/jpeg"/>
  <Override PartName="/ppt/media/image23.jpeg" ContentType="image/jpeg"/>
  <Override PartName="/ppt/media/image24.jpeg" ContentType="image/jpeg"/>
  <Override PartName="/ppt/media/image26.jpeg" ContentType="image/jpeg"/>
  <Override PartName="/ppt/media/image25.jpeg" ContentType="image/jpeg"/>
  <Override PartName="/ppt/media/image20.jpeg" ContentType="image/jpeg"/>
  <Override PartName="/ppt/media/image12.jpeg" ContentType="image/jpeg"/>
  <Override PartName="/ppt/media/image10.jpeg" ContentType="image/jpeg"/>
  <Override PartName="/ppt/media/image11.jpeg" ContentType="image/jpeg"/>
  <Override PartName="/ppt/media/image19.jpeg" ContentType="image/jpeg"/>
  <Override PartName="/ppt/media/image1.png" ContentType="image/png"/>
  <Override PartName="/ppt/media/image7.png" ContentType="image/png"/>
  <Override PartName="/ppt/media/image6.png" ContentType="image/png"/>
  <Override PartName="/ppt/media/image3.png" ContentType="image/png"/>
  <Override PartName="/ppt/media/image8.png" ContentType="image/png"/>
  <Override PartName="/ppt/media/image9.png" ContentType="image/png"/>
  <Override PartName="/ppt/notesSlides/_rels/notesSlide5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.xml.rels" ContentType="application/vnd.openxmlformats-package.relationships+xml"/>
  <Override PartName="/ppt/notesSlides/_rels/notesSlide4.xml.rels" ContentType="application/vnd.openxmlformats-package.relationships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_rels/.rels" ContentType="application/vnd.openxmlformats-package.relationshi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/>
  <p:notesSz cx="6797675" cy="9926638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ru-RU" sz="2000" spc="-1" strike="noStrike">
                <a:latin typeface="Open Sans"/>
              </a:rPr>
              <a:t>Для правки формата примечаний щёлкните мышью</a:t>
            </a:r>
            <a:endParaRPr b="0" lang="ru-RU" sz="2000" spc="-1" strike="noStrike">
              <a:latin typeface="Open Sans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ru-RU" sz="1400" spc="-1" strike="noStrike">
                <a:latin typeface="Tempora LGC Uni"/>
              </a:rPr>
              <a:t>&lt;верхний колонтитул&gt;</a:t>
            </a:r>
            <a:endParaRPr b="0" lang="ru-RU" sz="1400" spc="-1" strike="noStrike">
              <a:latin typeface="Tempora LGC Uni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r"/>
            <a:r>
              <a:rPr b="0" lang="ru-RU" sz="1400" spc="-1" strike="noStrike">
                <a:latin typeface="Tempora LGC Uni"/>
              </a:rPr>
              <a:t>&lt;дата/время&gt;</a:t>
            </a:r>
            <a:endParaRPr b="0" lang="ru-RU" sz="1400" spc="-1" strike="noStrike">
              <a:latin typeface="Tempora LGC Uni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0" lang="ru-RU" sz="1400" spc="-1" strike="noStrike">
                <a:latin typeface="Tempora LGC Uni"/>
              </a:rPr>
              <a:t>&lt;нижний колонтитул&gt;</a:t>
            </a:r>
            <a:endParaRPr b="0" lang="ru-RU" sz="1400" spc="-1" strike="noStrike">
              <a:latin typeface="Tempora LGC Uni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r"/>
            <a:fld id="{B89D0E28-706C-41D8-9ED2-DBE89907287E}" type="slidenum">
              <a:rPr b="0" lang="ru-RU" sz="1400" spc="-1" strike="noStrike">
                <a:latin typeface="Tempora LGC Uni"/>
              </a:rPr>
              <a:t>&lt;номер&gt;</a:t>
            </a:fld>
            <a:endParaRPr b="0" lang="ru-RU" sz="1400" spc="-1" strike="noStrike">
              <a:latin typeface="Tempora LGC Un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laceHolder 1"/>
          <p:cNvSpPr>
            <a:spLocks noGrp="1"/>
          </p:cNvSpPr>
          <p:nvPr>
            <p:ph type="sldImg"/>
          </p:nvPr>
        </p:nvSpPr>
        <p:spPr>
          <a:xfrm>
            <a:off x="919080" y="746280"/>
            <a:ext cx="4959000" cy="3720600"/>
          </a:xfrm>
          <a:prstGeom prst="rect">
            <a:avLst/>
          </a:prstGeom>
          <a:ln w="0">
            <a:noFill/>
          </a:ln>
        </p:spPr>
      </p:sp>
      <p:sp>
        <p:nvSpPr>
          <p:cNvPr id="214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4920" cy="4461480"/>
          </a:xfrm>
          <a:prstGeom prst="rect">
            <a:avLst/>
          </a:prstGeom>
          <a:noFill/>
          <a:ln w="12600">
            <a:noFill/>
          </a:ln>
        </p:spPr>
        <p:txBody>
          <a:bodyPr numCol="1" spcCol="0" lIns="91800" rIns="91800" tIns="0" bIns="0" anchor="t">
            <a:noAutofit/>
          </a:bodyPr>
          <a:p>
            <a:endParaRPr b="0" lang="ru-RU" sz="2000" spc="-1" strike="noStrike">
              <a:latin typeface="Open Sans"/>
            </a:endParaRPr>
          </a:p>
        </p:txBody>
      </p:sp>
      <p:sp>
        <p:nvSpPr>
          <p:cNvPr id="215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360" cy="495000"/>
          </a:xfrm>
          <a:prstGeom prst="rect">
            <a:avLst/>
          </a:prstGeom>
          <a:noFill/>
          <a:ln w="12600">
            <a:noFill/>
          </a:ln>
        </p:spPr>
        <p:txBody>
          <a:bodyPr numCol="1" spcCol="0" lIns="91800" rIns="91800" tIns="0" bIns="0" anchor="b">
            <a:noAutofit/>
          </a:bodyPr>
          <a:p>
            <a:pPr algn="r">
              <a:lnSpc>
                <a:spcPct val="100000"/>
              </a:lnSpc>
            </a:pPr>
            <a:fld id="{8161F6F4-E921-4E21-8658-3A77F4ACE03D}" type="slidenum"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&lt;номер&gt;</a:t>
            </a:fld>
            <a:endParaRPr b="0" lang="ru-RU" sz="1200" spc="-1" strike="noStrike">
              <a:latin typeface="Tempora LGC Uni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sldImg"/>
          </p:nvPr>
        </p:nvSpPr>
        <p:spPr>
          <a:xfrm>
            <a:off x="919080" y="746280"/>
            <a:ext cx="4959000" cy="3720600"/>
          </a:xfrm>
          <a:prstGeom prst="rect">
            <a:avLst/>
          </a:prstGeom>
          <a:ln w="0">
            <a:noFill/>
          </a:ln>
        </p:spPr>
      </p:sp>
      <p:sp>
        <p:nvSpPr>
          <p:cNvPr id="217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4920" cy="44614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0" bIns="0" anchor="t">
            <a:noAutofit/>
          </a:bodyPr>
          <a:p>
            <a:endParaRPr b="0" lang="ru-RU" sz="2000" spc="-1" strike="noStrike">
              <a:latin typeface="Open Sans"/>
            </a:endParaRPr>
          </a:p>
        </p:txBody>
      </p:sp>
      <p:sp>
        <p:nvSpPr>
          <p:cNvPr id="218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360" cy="4950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0" bIns="0" anchor="b">
            <a:noAutofit/>
          </a:bodyPr>
          <a:p>
            <a:pPr algn="r">
              <a:lnSpc>
                <a:spcPct val="100000"/>
              </a:lnSpc>
            </a:pPr>
            <a:fld id="{6444CE95-395C-46E5-9BE7-CDA2FD3EBE82}" type="slidenum"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&lt;номер&gt;</a:t>
            </a:fld>
            <a:endParaRPr b="0" lang="ru-RU" sz="1200" spc="-1" strike="noStrike">
              <a:latin typeface="Tempora LGC Uni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sldImg"/>
          </p:nvPr>
        </p:nvSpPr>
        <p:spPr>
          <a:xfrm>
            <a:off x="919080" y="746280"/>
            <a:ext cx="4959000" cy="3720600"/>
          </a:xfrm>
          <a:prstGeom prst="rect">
            <a:avLst/>
          </a:prstGeom>
          <a:ln w="0">
            <a:noFill/>
          </a:ln>
        </p:spPr>
      </p:sp>
      <p:sp>
        <p:nvSpPr>
          <p:cNvPr id="220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4920" cy="44614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0" bIns="0" anchor="t">
            <a:noAutofit/>
          </a:bodyPr>
          <a:p>
            <a:endParaRPr b="0" lang="ru-RU" sz="2000" spc="-1" strike="noStrike">
              <a:latin typeface="Open Sans"/>
            </a:endParaRPr>
          </a:p>
        </p:txBody>
      </p:sp>
      <p:sp>
        <p:nvSpPr>
          <p:cNvPr id="221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360" cy="4950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0" bIns="0" anchor="b">
            <a:noAutofit/>
          </a:bodyPr>
          <a:p>
            <a:pPr algn="r">
              <a:lnSpc>
                <a:spcPct val="100000"/>
              </a:lnSpc>
            </a:pPr>
            <a:fld id="{6FD47D8E-788D-4693-A671-2DD7394A98CB}" type="slidenum"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&lt;номер&gt;</a:t>
            </a:fld>
            <a:endParaRPr b="0" lang="ru-RU" sz="1200" spc="-1" strike="noStrike">
              <a:latin typeface="Tempora LGC Uni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sldImg"/>
          </p:nvPr>
        </p:nvSpPr>
        <p:spPr>
          <a:xfrm>
            <a:off x="919080" y="746280"/>
            <a:ext cx="4959000" cy="3720600"/>
          </a:xfrm>
          <a:prstGeom prst="rect">
            <a:avLst/>
          </a:prstGeom>
          <a:ln w="0">
            <a:noFill/>
          </a:ln>
        </p:spPr>
      </p:sp>
      <p:sp>
        <p:nvSpPr>
          <p:cNvPr id="223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4920" cy="44614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0" bIns="0" anchor="t">
            <a:noAutofit/>
          </a:bodyPr>
          <a:p>
            <a:endParaRPr b="0" lang="ru-RU" sz="2000" spc="-1" strike="noStrike">
              <a:latin typeface="Open Sans"/>
            </a:endParaRPr>
          </a:p>
        </p:txBody>
      </p:sp>
      <p:sp>
        <p:nvSpPr>
          <p:cNvPr id="224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360" cy="4950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0" bIns="0" anchor="b">
            <a:noAutofit/>
          </a:bodyPr>
          <a:p>
            <a:pPr algn="r">
              <a:lnSpc>
                <a:spcPct val="100000"/>
              </a:lnSpc>
            </a:pPr>
            <a:fld id="{A540C184-58FF-4244-8592-508979A3F712}" type="slidenum"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&lt;номер&gt;</a:t>
            </a:fld>
            <a:endParaRPr b="0" lang="ru-RU" sz="1200" spc="-1" strike="noStrike">
              <a:latin typeface="Tempora LGC Uni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sldImg"/>
          </p:nvPr>
        </p:nvSpPr>
        <p:spPr>
          <a:xfrm>
            <a:off x="919080" y="746280"/>
            <a:ext cx="4959000" cy="3720600"/>
          </a:xfrm>
          <a:prstGeom prst="rect">
            <a:avLst/>
          </a:prstGeom>
          <a:ln w="0">
            <a:noFill/>
          </a:ln>
        </p:spPr>
      </p:sp>
      <p:sp>
        <p:nvSpPr>
          <p:cNvPr id="226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4920" cy="44614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0" bIns="0" anchor="t">
            <a:noAutofit/>
          </a:bodyPr>
          <a:p>
            <a:endParaRPr b="0" lang="ru-RU" sz="2000" spc="-1" strike="noStrike">
              <a:latin typeface="Open Sans"/>
            </a:endParaRPr>
          </a:p>
        </p:txBody>
      </p:sp>
      <p:sp>
        <p:nvSpPr>
          <p:cNvPr id="227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360" cy="4950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0" bIns="0" anchor="b">
            <a:noAutofit/>
          </a:bodyPr>
          <a:p>
            <a:pPr algn="r">
              <a:lnSpc>
                <a:spcPct val="100000"/>
              </a:lnSpc>
            </a:pPr>
            <a:fld id="{D5473A60-36AE-42B6-AF49-532A21EBCA16}" type="slidenum"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&lt;номер&gt;</a:t>
            </a:fld>
            <a:endParaRPr b="0" lang="ru-RU" sz="1200" spc="-1" strike="noStrike">
              <a:latin typeface="Tempora LGC Uni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sldImg"/>
          </p:nvPr>
        </p:nvSpPr>
        <p:spPr>
          <a:xfrm>
            <a:off x="919080" y="746280"/>
            <a:ext cx="4959000" cy="3720600"/>
          </a:xfrm>
          <a:prstGeom prst="rect">
            <a:avLst/>
          </a:prstGeom>
          <a:ln w="0">
            <a:noFill/>
          </a:ln>
        </p:spPr>
      </p:sp>
      <p:sp>
        <p:nvSpPr>
          <p:cNvPr id="229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4920" cy="44614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0" bIns="0" anchor="t">
            <a:noAutofit/>
          </a:bodyPr>
          <a:p>
            <a:endParaRPr b="0" lang="ru-RU" sz="2000" spc="-1" strike="noStrike">
              <a:latin typeface="Open Sans"/>
            </a:endParaRPr>
          </a:p>
        </p:txBody>
      </p:sp>
      <p:sp>
        <p:nvSpPr>
          <p:cNvPr id="230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360" cy="4950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0" bIns="0" anchor="b">
            <a:noAutofit/>
          </a:bodyPr>
          <a:p>
            <a:pPr algn="r">
              <a:lnSpc>
                <a:spcPct val="100000"/>
              </a:lnSpc>
            </a:pPr>
            <a:fld id="{095622D5-6752-4451-A63C-2EA87DE63A29}" type="slidenum"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&lt;номер&gt;</a:t>
            </a:fld>
            <a:endParaRPr b="0" lang="ru-RU" sz="1200" spc="-1" strike="noStrike">
              <a:latin typeface="Tempora LGC Uni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sldImg"/>
          </p:nvPr>
        </p:nvSpPr>
        <p:spPr>
          <a:xfrm>
            <a:off x="919080" y="746280"/>
            <a:ext cx="4959000" cy="3720600"/>
          </a:xfrm>
          <a:prstGeom prst="rect">
            <a:avLst/>
          </a:prstGeom>
          <a:ln w="0">
            <a:noFill/>
          </a:ln>
        </p:spPr>
      </p:sp>
      <p:sp>
        <p:nvSpPr>
          <p:cNvPr id="232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4920" cy="44614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0" bIns="0" anchor="t">
            <a:noAutofit/>
          </a:bodyPr>
          <a:p>
            <a:endParaRPr b="0" lang="ru-RU" sz="2000" spc="-1" strike="noStrike">
              <a:latin typeface="Open Sans"/>
            </a:endParaRPr>
          </a:p>
        </p:txBody>
      </p:sp>
      <p:sp>
        <p:nvSpPr>
          <p:cNvPr id="233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360" cy="4950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0" bIns="0" anchor="b">
            <a:noAutofit/>
          </a:bodyPr>
          <a:p>
            <a:pPr algn="r">
              <a:lnSpc>
                <a:spcPct val="100000"/>
              </a:lnSpc>
            </a:pPr>
            <a:fld id="{20087856-A830-4CDD-A0DA-9FFAF066D17F}" type="slidenum"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&lt;номер&gt;</a:t>
            </a:fld>
            <a:endParaRPr b="0" lang="ru-RU" sz="1200" spc="-1" strike="noStrike">
              <a:latin typeface="Tempora LGC Uni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Open Sans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Open Sans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Open Sans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Open Sans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21.jpe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22.jpe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23.jpe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24.jpeg"/><Relationship Id="rId2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25.jpeg"/><Relationship Id="rId2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26.jpeg"/><Relationship Id="rId2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27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3.xml"/><Relationship Id="rId4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slideLayout" Target="../slideLayouts/slideLayout13.xml"/><Relationship Id="rId7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8" Type="http://schemas.openxmlformats.org/officeDocument/2006/relationships/slideLayout" Target="../slideLayouts/slideLayout13.xml"/><Relationship Id="rId9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9.jpe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0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2"/>
          <p:cNvSpPr/>
          <p:nvPr/>
        </p:nvSpPr>
        <p:spPr>
          <a:xfrm>
            <a:off x="179640" y="1987560"/>
            <a:ext cx="8962560" cy="20876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1a1a4d"/>
                </a:solidFill>
                <a:latin typeface="Arial"/>
                <a:ea typeface="DejaVu Sans"/>
              </a:rPr>
              <a:t>ОСУЩЕСТВЛЕНИЕ ЦЕНТРАЛЬНЫМ УПРАВЛЕНИЕМ РОСТЕХНАДЗОРА МЕРОПРИЯТИЙ ПО ПРОФИЛАКТИКЕ НАРУШЕНИЙ </a:t>
            </a:r>
            <a:endParaRPr b="0" lang="ru-RU" sz="18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1a1a4d"/>
                </a:solidFill>
                <a:latin typeface="Arial"/>
                <a:ea typeface="DejaVu Sans"/>
              </a:rPr>
              <a:t>ОБЯЗАТЕЛЬНЫХ ТРЕБОВАНИЙ С УЧЕТОМ ОСОБЕННОСТЕЙ ОСУЩЕСТВЛЕНИЯ КОНТРОЛЬНОЙ (НАДЗОРНОЙ) ДЕЯТЕЛЬНОСТИ </a:t>
            </a:r>
            <a:endParaRPr b="0" lang="ru-RU" sz="18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1a1a4d"/>
                </a:solidFill>
                <a:latin typeface="Arial"/>
                <a:ea typeface="DejaVu Sans"/>
              </a:rPr>
              <a:t>в 1 полугодии 2025 года</a:t>
            </a:r>
            <a:endParaRPr b="0" lang="ru-RU" sz="18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  <a:p>
            <a:pPr algn="ctr">
              <a:lnSpc>
                <a:spcPct val="90000"/>
              </a:lnSpc>
            </a:pPr>
            <a:r>
              <a:rPr b="1" lang="ru-RU" sz="2000" spc="-1" strike="noStrike">
                <a:solidFill>
                  <a:srgbClr val="4040b2"/>
                </a:solidFill>
                <a:latin typeface="Calibri"/>
                <a:ea typeface="DejaVu Sans"/>
              </a:rPr>
              <a:t>Доклад заместителя руководителя Центрального управления Ростехнадзора</a:t>
            </a:r>
            <a:endParaRPr b="0" lang="ru-RU" sz="20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4040b2"/>
                </a:solidFill>
                <a:latin typeface="Calibri"/>
                <a:ea typeface="DejaVu Sans"/>
              </a:rPr>
              <a:t>Филатова Александра Владимировича</a:t>
            </a:r>
            <a:endParaRPr b="0" lang="ru-RU" sz="2000" spc="-1" strike="noStrike">
              <a:latin typeface="Open Sans"/>
            </a:endParaRPr>
          </a:p>
        </p:txBody>
      </p:sp>
      <p:sp>
        <p:nvSpPr>
          <p:cNvPr id="83" name="Rectangle 3"/>
          <p:cNvSpPr/>
          <p:nvPr/>
        </p:nvSpPr>
        <p:spPr>
          <a:xfrm>
            <a:off x="0" y="5029200"/>
            <a:ext cx="9142200" cy="6840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4" name="Text Box 4"/>
          <p:cNvSpPr/>
          <p:nvPr/>
        </p:nvSpPr>
        <p:spPr>
          <a:xfrm>
            <a:off x="304920" y="6137640"/>
            <a:ext cx="8532720" cy="3952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en-US" sz="2000" spc="-1" strike="noStrike">
                <a:solidFill>
                  <a:srgbClr val="4040b2"/>
                </a:solidFill>
                <a:latin typeface="Calibri"/>
                <a:ea typeface="DejaVu Sans"/>
              </a:rPr>
              <a:t>2</a:t>
            </a:r>
            <a:r>
              <a:rPr b="1" lang="ru-RU" sz="2000" spc="-1" strike="noStrike">
                <a:solidFill>
                  <a:srgbClr val="4040b2"/>
                </a:solidFill>
                <a:latin typeface="Calibri"/>
                <a:ea typeface="DejaVu Sans"/>
              </a:rPr>
              <a:t>5 сентября</a:t>
            </a:r>
            <a:r>
              <a:rPr b="1" lang="en-US" sz="2000" spc="-1" strike="noStrike">
                <a:solidFill>
                  <a:srgbClr val="4040b2"/>
                </a:solidFill>
                <a:latin typeface="Calibri"/>
                <a:ea typeface="DejaVu Sans"/>
              </a:rPr>
              <a:t> </a:t>
            </a:r>
            <a:r>
              <a:rPr b="1" lang="ru-RU" sz="2000" spc="-1" strike="noStrike">
                <a:solidFill>
                  <a:srgbClr val="4040b2"/>
                </a:solidFill>
                <a:latin typeface="Calibri"/>
                <a:ea typeface="DejaVu Sans"/>
              </a:rPr>
              <a:t>2025 г.</a:t>
            </a:r>
            <a:endParaRPr b="0" lang="ru-RU" sz="2000" spc="-1" strike="noStrike">
              <a:latin typeface="Open Sans"/>
            </a:endParaRPr>
          </a:p>
        </p:txBody>
      </p:sp>
      <p:grpSp>
        <p:nvGrpSpPr>
          <p:cNvPr id="85" name="Group 36"/>
          <p:cNvGrpSpPr/>
          <p:nvPr/>
        </p:nvGrpSpPr>
        <p:grpSpPr>
          <a:xfrm>
            <a:off x="0" y="127080"/>
            <a:ext cx="9142200" cy="1609560"/>
            <a:chOff x="0" y="127080"/>
            <a:chExt cx="9142200" cy="1609560"/>
          </a:xfrm>
        </p:grpSpPr>
        <p:sp>
          <p:nvSpPr>
            <p:cNvPr id="86" name="Rectangle 37"/>
            <p:cNvSpPr/>
            <p:nvPr/>
          </p:nvSpPr>
          <p:spPr>
            <a:xfrm>
              <a:off x="0" y="1074600"/>
              <a:ext cx="9142200" cy="9180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" name="Rectangle 38"/>
            <p:cNvSpPr/>
            <p:nvPr/>
          </p:nvSpPr>
          <p:spPr>
            <a:xfrm>
              <a:off x="0" y="1252440"/>
              <a:ext cx="9142200" cy="26172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dir="t" rig="contrasting">
                <a:rot lat="0" lon="0" rev="7800000"/>
              </a:lightRig>
            </a:scene3d>
            <a:sp3d>
              <a:bevelT w="139700" h="139700"/>
            </a:sp3d>
          </p:spPr>
          <p:style>
            <a:lnRef idx="0"/>
            <a:fillRef idx="0"/>
            <a:effectRef idx="0"/>
            <a:fontRef idx="minor"/>
          </p:style>
        </p:sp>
        <p:sp>
          <p:nvSpPr>
            <p:cNvPr id="88" name="Rectangle 39"/>
            <p:cNvSpPr/>
            <p:nvPr/>
          </p:nvSpPr>
          <p:spPr>
            <a:xfrm>
              <a:off x="0" y="1162080"/>
              <a:ext cx="9142200" cy="12672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dir="t" rig="contrasting">
                <a:rot lat="0" lon="0" rev="7800000"/>
              </a:lightRig>
            </a:scene3d>
            <a:sp3d>
              <a:bevelT w="139700" h="139700"/>
            </a:sp3d>
          </p:spPr>
          <p:style>
            <a:lnRef idx="0"/>
            <a:fillRef idx="0"/>
            <a:effectRef idx="0"/>
            <a:fontRef idx="minor"/>
          </p:style>
        </p:sp>
        <p:sp>
          <p:nvSpPr>
            <p:cNvPr id="89" name="Text Box 40"/>
            <p:cNvSpPr/>
            <p:nvPr/>
          </p:nvSpPr>
          <p:spPr>
            <a:xfrm>
              <a:off x="519120" y="127080"/>
              <a:ext cx="8318160" cy="8571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>
                <a:lnSpc>
                  <a:spcPct val="90000"/>
                </a:lnSpc>
              </a:pPr>
              <a:endParaRPr b="0" lang="ru-RU" sz="1800" spc="-1" strike="noStrike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b="1" lang="ru-RU" sz="1800" spc="-1" strike="noStrike">
                  <a:solidFill>
                    <a:srgbClr val="4040b2"/>
                  </a:solidFill>
                  <a:latin typeface="Calibri"/>
                  <a:ea typeface="DejaVu Sans"/>
                </a:rPr>
                <a:t>Центральное управление Федеральной службы по экологическому, </a:t>
              </a:r>
              <a:endParaRPr b="0" lang="ru-RU" sz="1800" spc="-1" strike="noStrike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b="1" lang="ru-RU" sz="1800" spc="-1" strike="noStrike">
                  <a:solidFill>
                    <a:srgbClr val="4040b2"/>
                  </a:solidFill>
                  <a:latin typeface="Calibri"/>
                  <a:ea typeface="DejaVu Sans"/>
                </a:rPr>
                <a:t>технологическому и атомному надзору</a:t>
              </a:r>
              <a:endParaRPr b="0" lang="ru-RU" sz="1800" spc="-1" strike="noStrike">
                <a:latin typeface="Open Sans"/>
              </a:endParaRPr>
            </a:p>
          </p:txBody>
        </p:sp>
        <p:pic>
          <p:nvPicPr>
            <p:cNvPr id="90" name="Picture 41" descr="fsetan_emblema2007"/>
            <p:cNvPicPr/>
            <p:nvPr/>
          </p:nvPicPr>
          <p:blipFill>
            <a:blip r:embed="rId1"/>
            <a:stretch/>
          </p:blipFill>
          <p:spPr>
            <a:xfrm>
              <a:off x="324000" y="549360"/>
              <a:ext cx="1055520" cy="118728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91" name="Line 2"/>
          <p:cNvSpPr/>
          <p:nvPr/>
        </p:nvSpPr>
        <p:spPr>
          <a:xfrm>
            <a:off x="428400" y="5121000"/>
            <a:ext cx="850104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2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Рисунок 2" descr=""/>
          <p:cNvPicPr/>
          <p:nvPr/>
        </p:nvPicPr>
        <p:blipFill>
          <a:blip r:embed="rId1"/>
          <a:stretch/>
        </p:blipFill>
        <p:spPr>
          <a:xfrm>
            <a:off x="336960" y="238320"/>
            <a:ext cx="463320" cy="488880"/>
          </a:xfrm>
          <a:prstGeom prst="rect">
            <a:avLst/>
          </a:prstGeom>
          <a:ln w="0">
            <a:noFill/>
          </a:ln>
        </p:spPr>
      </p:pic>
      <p:sp>
        <p:nvSpPr>
          <p:cNvPr id="168" name="Прямоугольник 155"/>
          <p:cNvSpPr/>
          <p:nvPr/>
        </p:nvSpPr>
        <p:spPr>
          <a:xfrm>
            <a:off x="1661400" y="223920"/>
            <a:ext cx="6257160" cy="49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br/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b="0" lang="ru-RU" sz="1600" spc="-1" strike="noStrike">
              <a:latin typeface="Open Sans"/>
            </a:endParaRPr>
          </a:p>
        </p:txBody>
      </p:sp>
      <p:sp>
        <p:nvSpPr>
          <p:cNvPr id="169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0" name="Прямоугольник 157"/>
          <p:cNvSpPr/>
          <p:nvPr/>
        </p:nvSpPr>
        <p:spPr>
          <a:xfrm>
            <a:off x="900000" y="900000"/>
            <a:ext cx="7811640" cy="540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2a6099"/>
                </a:solidFill>
                <a:latin typeface="Arial"/>
                <a:ea typeface="DejaVu Sans"/>
              </a:rPr>
              <a:t>Новые индикаторы риска нарушения обязательных требований согласно приказа Ростехнадзора от 23 ноября 2021 г. № 397</a:t>
            </a:r>
            <a:endParaRPr b="0" lang="ru-RU" sz="1600" spc="-1" strike="noStrike">
              <a:latin typeface="Open Sans"/>
            </a:endParaRPr>
          </a:p>
        </p:txBody>
      </p:sp>
      <p:sp>
        <p:nvSpPr>
          <p:cNvPr id="171" name="Прямоугольник 158"/>
          <p:cNvSpPr/>
          <p:nvPr/>
        </p:nvSpPr>
        <p:spPr>
          <a:xfrm>
            <a:off x="95760" y="1442160"/>
            <a:ext cx="9046800" cy="518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ПБ-9: </a:t>
            </a: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непоступление в территориальный орган Ростехнадзора от юридического лица (индивидуального предпринимателя), эксплуатирующего опасный производственный объект III или IV класса опасности, заявления о внесении изменений в сведения </a:t>
            </a:r>
            <a:br/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об указанном объекте, содержащиеся в государственном реестре опасных производственных объектов, по истечении двух </a:t>
            </a:r>
            <a:br/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лет с даты внесения в реестр заключений экспертизы промышленной безопасности заключения, содержащего вывод </a:t>
            </a:r>
            <a:br/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о соответствии документации на техническое перевооружение, связанной с модернизацией или заменой технических устройств </a:t>
            </a:r>
            <a:br/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на указанных объектах, требованиям промышленной безопасности (при условии отсутствия информации о непроведении технического перевооружения на объекте).</a:t>
            </a:r>
            <a:endParaRPr b="0" lang="ru-RU" sz="1200" spc="-1" strike="noStrike">
              <a:latin typeface="Open Sans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ПБ-10: </a:t>
            </a: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Осуществление юридическим лицом деятельности по разработке, производству, испытанию, хранению, утилизации пиротехнических изделий IV и V классов на основании лицензии (далее - деятельность, связанная с пиротехническими изделиями) при отсутствии у Ростехнадзора (территориального органа Ростехнадзора) сведений о наличии у этого юридического лица</a:t>
            </a:r>
            <a:br/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 течение более 30 календарных дней со дня получения такой лицензии (внесения изменений в реестр лицензий) лицензии </a:t>
            </a:r>
            <a:br/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на эксплуатацию взрывопожароопасных и химически опасных производственных объектов I, II, и III классов опасности, дающей право осуществления работ в рамках лицензируемого вида деятельности по адресу места осуществления лицензируемого вида деятельности, указанному в реестре лицензий, для деятельности, связанной с пиротехническими изделиями (при условии непоступления в течение указанного срока заявления о предоставлении лицензии на эксплуатацию взрывопожароопасных </a:t>
            </a:r>
            <a:br/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и химически опасных производственных объектов I, II, и III классов опасности или внесении изменений в реестр лицензий в связи с дополнением сведениями о месте осуществления такого вида деятельности по адресу, указанному в реестре лицензий </a:t>
            </a:r>
            <a:br/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для деятельности, связанной с пиротехническими изделиями).</a:t>
            </a:r>
            <a:endParaRPr b="0" lang="ru-RU" sz="1200" spc="-1" strike="noStrike">
              <a:latin typeface="Open Sans"/>
            </a:endParaRPr>
          </a:p>
          <a:p>
            <a:pPr algn="just">
              <a:lnSpc>
                <a:spcPct val="150000"/>
              </a:lnSpc>
            </a:pPr>
            <a:endParaRPr b="0" lang="ru-RU" sz="1200" spc="-1" strike="noStrike">
              <a:latin typeface="Open Sans"/>
            </a:endParaRPr>
          </a:p>
        </p:txBody>
      </p:sp>
      <p:sp>
        <p:nvSpPr>
          <p:cNvPr id="172" name="PlaceHolder 1"/>
          <p:cNvSpPr/>
          <p:nvPr/>
        </p:nvSpPr>
        <p:spPr>
          <a:xfrm>
            <a:off x="7010280" y="6381720"/>
            <a:ext cx="1952280" cy="474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t">
            <a:noAutofit/>
          </a:bodyPr>
          <a:p>
            <a:pPr algn="r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  <a:ea typeface="DejaVu Sans"/>
              </a:rPr>
              <a:t>10</a:t>
            </a:r>
            <a:endParaRPr b="0" lang="ru-RU" sz="1600" spc="-1" strike="noStrike">
              <a:latin typeface="Open Sans"/>
            </a:endParaRPr>
          </a:p>
        </p:txBody>
      </p:sp>
    </p:spTree>
  </p:cSld>
  <p:transition spd="med">
    <p:cover dir="lu"/>
  </p:transition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Рисунок 2" descr=""/>
          <p:cNvPicPr/>
          <p:nvPr/>
        </p:nvPicPr>
        <p:blipFill>
          <a:blip r:embed="rId1"/>
          <a:stretch/>
        </p:blipFill>
        <p:spPr>
          <a:xfrm>
            <a:off x="336960" y="238320"/>
            <a:ext cx="463320" cy="488880"/>
          </a:xfrm>
          <a:prstGeom prst="rect">
            <a:avLst/>
          </a:prstGeom>
          <a:ln w="0">
            <a:noFill/>
          </a:ln>
        </p:spPr>
      </p:pic>
      <p:sp>
        <p:nvSpPr>
          <p:cNvPr id="174" name="Прямоугольник 155"/>
          <p:cNvSpPr/>
          <p:nvPr/>
        </p:nvSpPr>
        <p:spPr>
          <a:xfrm>
            <a:off x="1661400" y="223920"/>
            <a:ext cx="6257160" cy="49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br/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b="0" lang="ru-RU" sz="1600" spc="-1" strike="noStrike">
              <a:latin typeface="Open Sans"/>
            </a:endParaRPr>
          </a:p>
        </p:txBody>
      </p:sp>
      <p:sp>
        <p:nvSpPr>
          <p:cNvPr id="175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6" name="Прямоугольник 157"/>
          <p:cNvSpPr/>
          <p:nvPr/>
        </p:nvSpPr>
        <p:spPr>
          <a:xfrm>
            <a:off x="900000" y="900000"/>
            <a:ext cx="7811640" cy="540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2a6099"/>
                </a:solidFill>
                <a:latin typeface="Arial"/>
                <a:ea typeface="DejaVu Sans"/>
              </a:rPr>
              <a:t>Новые индикаторы риска нарушения обязательных требований согласно приказа Ростехнадзора от 23 ноября 2021 г. № 397</a:t>
            </a:r>
            <a:endParaRPr b="0" lang="ru-RU" sz="1600" spc="-1" strike="noStrike">
              <a:latin typeface="Open Sans"/>
            </a:endParaRPr>
          </a:p>
        </p:txBody>
      </p:sp>
      <p:sp>
        <p:nvSpPr>
          <p:cNvPr id="177" name="Прямоугольник 158"/>
          <p:cNvSpPr/>
          <p:nvPr/>
        </p:nvSpPr>
        <p:spPr>
          <a:xfrm>
            <a:off x="95760" y="1442160"/>
            <a:ext cx="9046800" cy="518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ПБ-11: </a:t>
            </a: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Непредставление юридическим лицом (индивидуальным предпринимателем), эксплуатирующим опасный производственный объект, документов, необходимых для его перерегистрации в соответствии </a:t>
            </a:r>
            <a:br/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со статьей 10 Федерального закона от 4 марта 2013 г. № 22-ФЗ «О внесении изменений в Федеральный закон </a:t>
            </a:r>
            <a:br/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«О промышленной безопасности опасных производственных объектов», отдельные законодательные акты Российской Федерации и о признании утратившим силу подпункта 114 пункта 1 статьи 333.33 части второй Налогового кодекса Российской Федерации.</a:t>
            </a:r>
            <a:endParaRPr b="0" lang="ru-RU" sz="1400" spc="-1" strike="noStrike">
              <a:latin typeface="Open Sans"/>
            </a:endParaRPr>
          </a:p>
          <a:p>
            <a:pPr algn="just">
              <a:lnSpc>
                <a:spcPct val="150000"/>
              </a:lnSpc>
            </a:pPr>
            <a:endParaRPr b="0" lang="ru-RU" sz="1400" spc="-1" strike="noStrike">
              <a:latin typeface="Open Sans"/>
            </a:endParaRPr>
          </a:p>
        </p:txBody>
      </p:sp>
      <p:sp>
        <p:nvSpPr>
          <p:cNvPr id="178" name="PlaceHolder 1"/>
          <p:cNvSpPr/>
          <p:nvPr/>
        </p:nvSpPr>
        <p:spPr>
          <a:xfrm>
            <a:off x="7010280" y="6381720"/>
            <a:ext cx="1952280" cy="474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t">
            <a:noAutofit/>
          </a:bodyPr>
          <a:p>
            <a:pPr algn="r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  <a:ea typeface="DejaVu Sans"/>
              </a:rPr>
              <a:t>11</a:t>
            </a:r>
            <a:endParaRPr b="0" lang="ru-RU" sz="1600" spc="-1" strike="noStrike">
              <a:latin typeface="Open Sans"/>
            </a:endParaRPr>
          </a:p>
        </p:txBody>
      </p:sp>
    </p:spTree>
  </p:cSld>
  <p:transition spd="med">
    <p:cover dir="lu"/>
  </p:transition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Рисунок 2" descr=""/>
          <p:cNvPicPr/>
          <p:nvPr/>
        </p:nvPicPr>
        <p:blipFill>
          <a:blip r:embed="rId1"/>
          <a:stretch/>
        </p:blipFill>
        <p:spPr>
          <a:xfrm>
            <a:off x="336960" y="238320"/>
            <a:ext cx="463320" cy="488880"/>
          </a:xfrm>
          <a:prstGeom prst="rect">
            <a:avLst/>
          </a:prstGeom>
          <a:ln w="0">
            <a:noFill/>
          </a:ln>
        </p:spPr>
      </p:pic>
      <p:sp>
        <p:nvSpPr>
          <p:cNvPr id="180" name="Прямоугольник 155"/>
          <p:cNvSpPr/>
          <p:nvPr/>
        </p:nvSpPr>
        <p:spPr>
          <a:xfrm>
            <a:off x="1661400" y="223920"/>
            <a:ext cx="6257160" cy="49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br/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b="0" lang="ru-RU" sz="1600" spc="-1" strike="noStrike">
              <a:latin typeface="Open Sans"/>
            </a:endParaRPr>
          </a:p>
        </p:txBody>
      </p:sp>
      <p:sp>
        <p:nvSpPr>
          <p:cNvPr id="181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2" name="Прямоугольник 157"/>
          <p:cNvSpPr/>
          <p:nvPr/>
        </p:nvSpPr>
        <p:spPr>
          <a:xfrm>
            <a:off x="-78480" y="900000"/>
            <a:ext cx="9152280" cy="710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500" spc="-1" strike="noStrike">
                <a:solidFill>
                  <a:srgbClr val="2a6099"/>
                </a:solidFill>
                <a:latin typeface="Arial"/>
                <a:ea typeface="DejaVu Sans"/>
              </a:rPr>
              <a:t>Индикаторы риска нарушения обязательных требований по федеральному государственному энергетическому надзору  согласно приказа Минэнерго России                               от Ростехнадзора от 30 декабря 2021 г. № 1540</a:t>
            </a:r>
            <a:endParaRPr b="0" lang="ru-RU" sz="1500" spc="-1" strike="noStrike">
              <a:latin typeface="Open Sans"/>
            </a:endParaRPr>
          </a:p>
        </p:txBody>
      </p:sp>
      <p:sp>
        <p:nvSpPr>
          <p:cNvPr id="183" name="Прямоугольник 158"/>
          <p:cNvSpPr/>
          <p:nvPr/>
        </p:nvSpPr>
        <p:spPr>
          <a:xfrm>
            <a:off x="0" y="1611000"/>
            <a:ext cx="9142560" cy="4911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108000" algn="just">
              <a:lnSpc>
                <a:spcPct val="150000"/>
              </a:lnSpc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Потребители электрической энергии, теплоснабжающие организации, теплосетевых организаций </a:t>
            </a:r>
            <a:endParaRPr b="0" lang="ru-RU" sz="1400" spc="-1" strike="noStrike">
              <a:latin typeface="Open Sans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установление комиссией по проведению технического освидетельствования значения индекса технического состояния объекта технического освидетельствования от "0" до "26" включительно или принятие комиссией решения о допуске к работе объекта технического освидетельствования при проведении соответствующих технических мероприятий либо о прекращении эксплуатации в результате проведения технического освидетельствования;</a:t>
            </a:r>
            <a:endParaRPr b="0" lang="ru-RU" sz="1500" spc="-1" strike="noStrike">
              <a:latin typeface="Open Sans"/>
            </a:endParaRPr>
          </a:p>
          <a:p>
            <a:pPr marL="108000" algn="just">
              <a:lnSpc>
                <a:spcPct val="150000"/>
              </a:lnSpc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Субъекты электроэнергетики</a:t>
            </a:r>
            <a:endParaRPr b="0" lang="ru-RU" sz="1400" spc="-1" strike="noStrike">
              <a:latin typeface="Open Sans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достижение основным технологическим оборудованием и линиями электропередачи электрических станций и электрических сетей значения индекса технического состояния равного или ниже "25";</a:t>
            </a:r>
            <a:endParaRPr b="0" lang="ru-RU" sz="1500" spc="-1" strike="noStrike">
              <a:latin typeface="Open Sans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установление комиссией значения индекса технического состояния объекта технического освидетельствования от "0" до "26" включительно или принятие комиссией решения о допуске к работе объекта технического освидетельствования при проведении соответствующих технических мероприятий либо о прекращении эксплуатации в результате проведения технического освидетельствования;</a:t>
            </a:r>
            <a:endParaRPr b="0" lang="ru-RU" sz="1500" spc="-1" strike="noStrike">
              <a:latin typeface="Open Sans"/>
            </a:endParaRPr>
          </a:p>
        </p:txBody>
      </p:sp>
      <p:sp>
        <p:nvSpPr>
          <p:cNvPr id="184" name="PlaceHolder 1"/>
          <p:cNvSpPr/>
          <p:nvPr/>
        </p:nvSpPr>
        <p:spPr>
          <a:xfrm>
            <a:off x="7010280" y="6381720"/>
            <a:ext cx="1952280" cy="474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t">
            <a:noAutofit/>
          </a:bodyPr>
          <a:p>
            <a:pPr algn="r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  <a:ea typeface="DejaVu Sans"/>
              </a:rPr>
              <a:t>12</a:t>
            </a:r>
            <a:endParaRPr b="0" lang="ru-RU" sz="1600" spc="-1" strike="noStrike">
              <a:latin typeface="Open Sans"/>
            </a:endParaRPr>
          </a:p>
        </p:txBody>
      </p:sp>
    </p:spTree>
  </p:cSld>
  <p:transition spd="med">
    <p:cover dir="lu"/>
  </p:transition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Рисунок 2" descr=""/>
          <p:cNvPicPr/>
          <p:nvPr/>
        </p:nvPicPr>
        <p:blipFill>
          <a:blip r:embed="rId1"/>
          <a:stretch/>
        </p:blipFill>
        <p:spPr>
          <a:xfrm>
            <a:off x="336960" y="238320"/>
            <a:ext cx="463320" cy="488880"/>
          </a:xfrm>
          <a:prstGeom prst="rect">
            <a:avLst/>
          </a:prstGeom>
          <a:ln w="0">
            <a:noFill/>
          </a:ln>
        </p:spPr>
      </p:pic>
      <p:sp>
        <p:nvSpPr>
          <p:cNvPr id="186" name="Прямоугольник 155"/>
          <p:cNvSpPr/>
          <p:nvPr/>
        </p:nvSpPr>
        <p:spPr>
          <a:xfrm>
            <a:off x="1661400" y="223920"/>
            <a:ext cx="6257160" cy="49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br/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b="0" lang="ru-RU" sz="1600" spc="-1" strike="noStrike">
              <a:latin typeface="Open Sans"/>
            </a:endParaRPr>
          </a:p>
        </p:txBody>
      </p:sp>
      <p:sp>
        <p:nvSpPr>
          <p:cNvPr id="18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8" name="Прямоугольник 157"/>
          <p:cNvSpPr/>
          <p:nvPr/>
        </p:nvSpPr>
        <p:spPr>
          <a:xfrm>
            <a:off x="-78480" y="900000"/>
            <a:ext cx="9152280" cy="710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500" spc="-1" strike="noStrike">
                <a:solidFill>
                  <a:srgbClr val="2a6099"/>
                </a:solidFill>
                <a:latin typeface="Arial"/>
                <a:ea typeface="DejaVu Sans"/>
              </a:rPr>
              <a:t>Индикаторы риска нарушения обязательных требований по федеральному государственному энергетическому надзору  согласно приказа Минэнерго России                               от Ростехнадзора от 30 декабря 2021 г. № 1540</a:t>
            </a:r>
            <a:endParaRPr b="0" lang="ru-RU" sz="1500" spc="-1" strike="noStrike">
              <a:latin typeface="Open Sans"/>
            </a:endParaRPr>
          </a:p>
        </p:txBody>
      </p:sp>
      <p:sp>
        <p:nvSpPr>
          <p:cNvPr id="189" name="PlaceHolder 1"/>
          <p:cNvSpPr/>
          <p:nvPr/>
        </p:nvSpPr>
        <p:spPr>
          <a:xfrm>
            <a:off x="7010280" y="6381720"/>
            <a:ext cx="1952280" cy="474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t">
            <a:noAutofit/>
          </a:bodyPr>
          <a:p>
            <a:pPr algn="r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  <a:ea typeface="DejaVu Sans"/>
              </a:rPr>
              <a:t>13</a:t>
            </a:r>
            <a:endParaRPr b="0" lang="ru-RU" sz="1600" spc="-1" strike="noStrike">
              <a:latin typeface="Open Sans"/>
            </a:endParaRPr>
          </a:p>
        </p:txBody>
      </p:sp>
      <p:sp>
        <p:nvSpPr>
          <p:cNvPr id="190" name="Прямоугольник 10"/>
          <p:cNvSpPr/>
          <p:nvPr/>
        </p:nvSpPr>
        <p:spPr>
          <a:xfrm>
            <a:off x="90720" y="1893240"/>
            <a:ext cx="8962560" cy="4137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установление Минэнерго России в ходе осуществления мониторинга риска нарушения работы субъектов электроэнергетики в сфере электроэнергетики в отношении субъекта электроэнергетики в течение шести отчетных месяцев подряд двух и более раз следующих показателей в совокупности в отношении одного из объектов оценки готовности:</a:t>
            </a:r>
            <a:endParaRPr b="0" lang="ru-RU" sz="1400" spc="-1" strike="noStrike">
              <a:latin typeface="Open Sans"/>
            </a:endParaRPr>
          </a:p>
          <a:p>
            <a:pPr marL="393840" indent="-285840" algn="just">
              <a:lnSpc>
                <a:spcPct val="15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значение индекса готовности, рассчитанное в соответствии с Методикой проведения оценки готовности субъектов электроэнергетики к работе в отопительный сезон, утвержденной приказом Минэнерго России от 27 декабря 2017 г. № 1233, объекта оценки готовности субъекта электроэнергетики, указанного в пункте 1.4 Методики, менее «80»;</a:t>
            </a:r>
            <a:endParaRPr b="0" lang="ru-RU" sz="1400" spc="-1" strike="noStrike">
              <a:latin typeface="Open Sans"/>
            </a:endParaRPr>
          </a:p>
          <a:p>
            <a:pPr marL="393840" indent="-285840" algn="just">
              <a:lnSpc>
                <a:spcPct val="15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достижение объектом оценки готовности с уровнем готовности "Не готов" установленной величины одного и более предусмотренных Методикой специализированных индикаторов в группах условий готовности объектов оценки готовности, оценка выполнения которых в соответствии с пунктом 2.6 Методики составила менее «100»;</a:t>
            </a:r>
            <a:endParaRPr b="0" lang="ru-RU" sz="1400" spc="-1" strike="noStrike">
              <a:latin typeface="Open Sans"/>
            </a:endParaRPr>
          </a:p>
          <a:p>
            <a:pPr marL="108000" algn="just">
              <a:lnSpc>
                <a:spcPct val="150000"/>
              </a:lnSpc>
            </a:pPr>
            <a:endParaRPr b="0" lang="ru-RU" sz="1400" spc="-1" strike="noStrike">
              <a:latin typeface="Open Sans"/>
            </a:endParaRPr>
          </a:p>
        </p:txBody>
      </p:sp>
    </p:spTree>
  </p:cSld>
  <p:transition spd="med">
    <p:cover dir="lu"/>
  </p:transition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Рисунок 2" descr=""/>
          <p:cNvPicPr/>
          <p:nvPr/>
        </p:nvPicPr>
        <p:blipFill>
          <a:blip r:embed="rId1"/>
          <a:stretch/>
        </p:blipFill>
        <p:spPr>
          <a:xfrm>
            <a:off x="336960" y="238320"/>
            <a:ext cx="463320" cy="488880"/>
          </a:xfrm>
          <a:prstGeom prst="rect">
            <a:avLst/>
          </a:prstGeom>
          <a:ln w="0">
            <a:noFill/>
          </a:ln>
        </p:spPr>
      </p:pic>
      <p:sp>
        <p:nvSpPr>
          <p:cNvPr id="192" name="Прямоугольник 155"/>
          <p:cNvSpPr/>
          <p:nvPr/>
        </p:nvSpPr>
        <p:spPr>
          <a:xfrm>
            <a:off x="1661400" y="223920"/>
            <a:ext cx="6257160" cy="49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br/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b="0" lang="ru-RU" sz="1600" spc="-1" strike="noStrike">
              <a:latin typeface="Open Sans"/>
            </a:endParaRPr>
          </a:p>
        </p:txBody>
      </p:sp>
      <p:sp>
        <p:nvSpPr>
          <p:cNvPr id="193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4" name="Прямоугольник 157"/>
          <p:cNvSpPr/>
          <p:nvPr/>
        </p:nvSpPr>
        <p:spPr>
          <a:xfrm>
            <a:off x="-78480" y="900000"/>
            <a:ext cx="9152280" cy="710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500" spc="-1" strike="noStrike">
                <a:solidFill>
                  <a:srgbClr val="2a6099"/>
                </a:solidFill>
                <a:latin typeface="Arial"/>
                <a:ea typeface="DejaVu Sans"/>
              </a:rPr>
              <a:t>Индикаторы риска нарушения обязательных требований по федеральному государственному энергетическому надзору  согласно приказа Минэнерго России                               от Ростехнадзора от 30 декабря 2021 г. № 1540</a:t>
            </a:r>
            <a:endParaRPr b="0" lang="ru-RU" sz="1500" spc="-1" strike="noStrike">
              <a:latin typeface="Open Sans"/>
            </a:endParaRPr>
          </a:p>
        </p:txBody>
      </p:sp>
      <p:sp>
        <p:nvSpPr>
          <p:cNvPr id="195" name="PlaceHolder 1"/>
          <p:cNvSpPr/>
          <p:nvPr/>
        </p:nvSpPr>
        <p:spPr>
          <a:xfrm>
            <a:off x="7010280" y="6381720"/>
            <a:ext cx="1952280" cy="474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t">
            <a:noAutofit/>
          </a:bodyPr>
          <a:p>
            <a:pPr algn="r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  <a:ea typeface="DejaVu Sans"/>
              </a:rPr>
              <a:t>14</a:t>
            </a:r>
            <a:endParaRPr b="0" lang="ru-RU" sz="1600" spc="-1" strike="noStrike">
              <a:latin typeface="Open Sans"/>
            </a:endParaRPr>
          </a:p>
        </p:txBody>
      </p:sp>
      <p:sp>
        <p:nvSpPr>
          <p:cNvPr id="196" name="Прямоугольник 9"/>
          <p:cNvSpPr/>
          <p:nvPr/>
        </p:nvSpPr>
        <p:spPr>
          <a:xfrm>
            <a:off x="186120" y="1794240"/>
            <a:ext cx="8771760" cy="4587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установление Минэнерго России в ходе осуществления мониторинга риска нарушения работы субъектов электроэнергетики в сфере электроэнергетики в соответствии с разделом II Правил № 543 в отношении территориальной сетевой организации в течение шести отчетных месяцев подряд значения индекса надежного функционирования менее «85» (уровень риска «Высокий»), рассчитанного в соответствии с Методикой;</a:t>
            </a:r>
            <a:endParaRPr b="0" lang="ru-RU" sz="1400" spc="-1" strike="noStrike">
              <a:latin typeface="Open Sans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увеличение на 30% и более за отчетный квартал текущего календарного года по сравнению с аналогичным периодом предыдущего календарного года количества аварий на электростанции или на объекте электросетевого хозяйства, расследуемых в соответствии с пунктом 5 Правил расследования причин аварий в электроэнергетике, утвержденных постановлением Правительства Российской Федерации от 28 октября 2009 г. № 846, за исключением аварий, произошедших в результате обстоятельств непреодолимой силы либо сверхрасчетных природно-климатических нагрузок (условий) или вследствие иных обстоятельств, исключающих ответственность собственника или иного законного владельца объекта электроэнергетики (при условии, что указанное увеличение на 30% и более соответствует увеличению количества таких аварий на пять или более);</a:t>
            </a:r>
            <a:endParaRPr b="0" lang="ru-RU" sz="1400" spc="-1" strike="noStrike">
              <a:latin typeface="Open Sans"/>
            </a:endParaRPr>
          </a:p>
        </p:txBody>
      </p:sp>
    </p:spTree>
  </p:cSld>
  <p:transition spd="med">
    <p:cover dir="lu"/>
  </p:transition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Рисунок 2" descr=""/>
          <p:cNvPicPr/>
          <p:nvPr/>
        </p:nvPicPr>
        <p:blipFill>
          <a:blip r:embed="rId1"/>
          <a:stretch/>
        </p:blipFill>
        <p:spPr>
          <a:xfrm>
            <a:off x="336960" y="238320"/>
            <a:ext cx="463320" cy="488880"/>
          </a:xfrm>
          <a:prstGeom prst="rect">
            <a:avLst/>
          </a:prstGeom>
          <a:ln w="0">
            <a:noFill/>
          </a:ln>
        </p:spPr>
      </p:pic>
      <p:sp>
        <p:nvSpPr>
          <p:cNvPr id="198" name="Прямоугольник 155"/>
          <p:cNvSpPr/>
          <p:nvPr/>
        </p:nvSpPr>
        <p:spPr>
          <a:xfrm>
            <a:off x="1661400" y="223920"/>
            <a:ext cx="6257160" cy="49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br/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b="0" lang="ru-RU" sz="1600" spc="-1" strike="noStrike">
              <a:latin typeface="Open Sans"/>
            </a:endParaRPr>
          </a:p>
        </p:txBody>
      </p:sp>
      <p:sp>
        <p:nvSpPr>
          <p:cNvPr id="199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00" name="Прямоугольник 157"/>
          <p:cNvSpPr/>
          <p:nvPr/>
        </p:nvSpPr>
        <p:spPr>
          <a:xfrm>
            <a:off x="-78480" y="900000"/>
            <a:ext cx="9152280" cy="710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500" spc="-1" strike="noStrike">
                <a:solidFill>
                  <a:srgbClr val="2a6099"/>
                </a:solidFill>
                <a:latin typeface="Arial"/>
                <a:ea typeface="DejaVu Sans"/>
              </a:rPr>
              <a:t>Индикаторы риска нарушения обязательных требований по федеральному государственному энергетическому надзору  согласно приказа Минэнерго России                               от Ростехнадзора от 30 декабря 2021 г. № 1540</a:t>
            </a:r>
            <a:endParaRPr b="0" lang="ru-RU" sz="1500" spc="-1" strike="noStrike">
              <a:latin typeface="Open Sans"/>
            </a:endParaRPr>
          </a:p>
        </p:txBody>
      </p:sp>
      <p:sp>
        <p:nvSpPr>
          <p:cNvPr id="201" name="PlaceHolder 1"/>
          <p:cNvSpPr/>
          <p:nvPr/>
        </p:nvSpPr>
        <p:spPr>
          <a:xfrm>
            <a:off x="7010280" y="6381720"/>
            <a:ext cx="1952280" cy="474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t">
            <a:noAutofit/>
          </a:bodyPr>
          <a:p>
            <a:pPr algn="r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  <a:ea typeface="DejaVu Sans"/>
              </a:rPr>
              <a:t>15</a:t>
            </a:r>
            <a:endParaRPr b="0" lang="ru-RU" sz="1600" spc="-1" strike="noStrike">
              <a:latin typeface="Open Sans"/>
            </a:endParaRPr>
          </a:p>
        </p:txBody>
      </p:sp>
      <p:sp>
        <p:nvSpPr>
          <p:cNvPr id="202" name="Прямоугольник 7"/>
          <p:cNvSpPr/>
          <p:nvPr/>
        </p:nvSpPr>
        <p:spPr>
          <a:xfrm>
            <a:off x="189720" y="1963080"/>
            <a:ext cx="8763840" cy="422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увеличение на 30% и более за отчетный квартал текущего календарного года по сравнению с аналогичным периодом предыдущего календарного года аварийных ситуаций на объекте теплоснабжения, расследуемых в соответствии с пунктом 4 Правил расследования причин аварийных ситуаций при теплоснабжении, утвержденных постановлением Правительства Российской Федерации от 2 июня 2022 г. № 1014, не связанных с нарушением обязательных требований и произошедших вследствие ошибочных или неправильных действий (или бездействия) персонала, неудовлетворительного качества производственных и должностных инструкций, дефектов (недостатков) проекта, конструкций, изготовления, монтажа, невыявленных или неклассифицированных причин, за исключением воздействия стихийных явлений или воздействия посторонних организаций, не участвующих в технологическом процессе, либо обеспечивающих его (при условии, что указанное увеличение на 30% и более соответствует увеличению количества таких аварийных ситуаций на пять или более).</a:t>
            </a:r>
            <a:endParaRPr b="0" lang="ru-RU" sz="1400" spc="-1" strike="noStrike">
              <a:latin typeface="Open Sans"/>
            </a:endParaRPr>
          </a:p>
        </p:txBody>
      </p:sp>
    </p:spTree>
  </p:cSld>
  <p:transition spd="med">
    <p:cover dir="lu"/>
  </p:transition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Rectangle 2"/>
          <p:cNvSpPr/>
          <p:nvPr/>
        </p:nvSpPr>
        <p:spPr>
          <a:xfrm>
            <a:off x="107280" y="2534760"/>
            <a:ext cx="9142200" cy="26272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b="0" lang="ru-RU" sz="2400" spc="-1" strike="noStrike">
                <a:solidFill>
                  <a:srgbClr val="2d2d8a"/>
                </a:solidFill>
                <a:latin typeface="Arial"/>
                <a:ea typeface="DejaVu Sans"/>
              </a:rPr>
              <a:t>Благодарю за внимание!</a:t>
            </a:r>
            <a:endParaRPr b="0" lang="ru-RU" sz="24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endParaRPr b="0" lang="ru-RU" sz="24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endParaRPr b="0" lang="ru-RU" sz="24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endParaRPr b="0" lang="ru-RU" sz="24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endParaRPr b="0" lang="ru-RU" sz="24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endParaRPr b="0" lang="ru-RU" sz="2400" spc="-1" strike="noStrike">
              <a:latin typeface="Open Sans"/>
            </a:endParaRPr>
          </a:p>
        </p:txBody>
      </p:sp>
      <p:sp>
        <p:nvSpPr>
          <p:cNvPr id="204" name="Rectangle 3"/>
          <p:cNvSpPr/>
          <p:nvPr/>
        </p:nvSpPr>
        <p:spPr>
          <a:xfrm>
            <a:off x="0" y="5029200"/>
            <a:ext cx="9142200" cy="6840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205" name="Group 36"/>
          <p:cNvGrpSpPr/>
          <p:nvPr/>
        </p:nvGrpSpPr>
        <p:grpSpPr>
          <a:xfrm>
            <a:off x="0" y="152280"/>
            <a:ext cx="9142200" cy="1619280"/>
            <a:chOff x="0" y="152280"/>
            <a:chExt cx="9142200" cy="1619280"/>
          </a:xfrm>
        </p:grpSpPr>
        <p:sp>
          <p:nvSpPr>
            <p:cNvPr id="206" name="Rectangle 37"/>
            <p:cNvSpPr/>
            <p:nvPr/>
          </p:nvSpPr>
          <p:spPr>
            <a:xfrm>
              <a:off x="0" y="1074600"/>
              <a:ext cx="9142200" cy="9180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7" name="Rectangle 38"/>
            <p:cNvSpPr/>
            <p:nvPr/>
          </p:nvSpPr>
          <p:spPr>
            <a:xfrm>
              <a:off x="0" y="1252440"/>
              <a:ext cx="9142200" cy="26172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dir="t" rig="contrasting">
                <a:rot lat="0" lon="0" rev="7800000"/>
              </a:lightRig>
            </a:scene3d>
            <a:sp3d>
              <a:bevelT w="139700" h="139700"/>
            </a:sp3d>
          </p:spPr>
          <p:style>
            <a:lnRef idx="0"/>
            <a:fillRef idx="0"/>
            <a:effectRef idx="0"/>
            <a:fontRef idx="minor"/>
          </p:style>
        </p:sp>
        <p:sp>
          <p:nvSpPr>
            <p:cNvPr id="208" name="Rectangle 39"/>
            <p:cNvSpPr/>
            <p:nvPr/>
          </p:nvSpPr>
          <p:spPr>
            <a:xfrm>
              <a:off x="0" y="1162080"/>
              <a:ext cx="9142200" cy="12672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dir="t" rig="contrasting">
                <a:rot lat="0" lon="0" rev="7800000"/>
              </a:lightRig>
            </a:scene3d>
            <a:sp3d>
              <a:bevelT w="139700" h="139700"/>
            </a:sp3d>
          </p:spPr>
          <p:style>
            <a:lnRef idx="0"/>
            <a:fillRef idx="0"/>
            <a:effectRef idx="0"/>
            <a:fontRef idx="minor"/>
          </p:style>
        </p:sp>
        <p:sp>
          <p:nvSpPr>
            <p:cNvPr id="209" name="Text Box 40"/>
            <p:cNvSpPr/>
            <p:nvPr/>
          </p:nvSpPr>
          <p:spPr>
            <a:xfrm>
              <a:off x="735120" y="152280"/>
              <a:ext cx="8318160" cy="80172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>
                <a:lnSpc>
                  <a:spcPct val="90000"/>
                </a:lnSpc>
              </a:pPr>
              <a:endParaRPr b="0" lang="ru-RU" sz="1800" spc="-1" strike="noStrike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b="1" lang="ru-RU" sz="1600" spc="-1" strike="noStrike">
                  <a:solidFill>
                    <a:srgbClr val="4040b2"/>
                  </a:solidFill>
                  <a:latin typeface="Calibri"/>
                  <a:ea typeface="DejaVu Sans"/>
                </a:rPr>
                <a:t>Центральное управление Федеральной службы по экологическому, </a:t>
              </a:r>
              <a:endParaRPr b="0" lang="ru-RU" sz="1600" spc="-1" strike="noStrike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b="1" lang="ru-RU" sz="1600" spc="-1" strike="noStrike">
                  <a:solidFill>
                    <a:srgbClr val="4040b2"/>
                  </a:solidFill>
                  <a:latin typeface="Calibri"/>
                  <a:ea typeface="DejaVu Sans"/>
                </a:rPr>
                <a:t>технологическому и атомному надзору</a:t>
              </a:r>
              <a:endParaRPr b="0" lang="ru-RU" sz="1600" spc="-1" strike="noStrike">
                <a:latin typeface="Open Sans"/>
              </a:endParaRPr>
            </a:p>
          </p:txBody>
        </p:sp>
        <p:pic>
          <p:nvPicPr>
            <p:cNvPr id="210" name="Picture 41" descr="fsetan_emblema2007"/>
            <p:cNvPicPr/>
            <p:nvPr/>
          </p:nvPicPr>
          <p:blipFill>
            <a:blip r:embed="rId1"/>
            <a:stretch/>
          </p:blipFill>
          <p:spPr>
            <a:xfrm>
              <a:off x="201600" y="584280"/>
              <a:ext cx="1055520" cy="118728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211" name="Line 2"/>
          <p:cNvSpPr/>
          <p:nvPr/>
        </p:nvSpPr>
        <p:spPr>
          <a:xfrm>
            <a:off x="428400" y="5121000"/>
            <a:ext cx="850104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12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ldNum"/>
          </p:nvPr>
        </p:nvSpPr>
        <p:spPr>
          <a:xfrm>
            <a:off x="7010280" y="6453360"/>
            <a:ext cx="2025000" cy="4028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algn="r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endParaRPr b="0" lang="ru-RU" sz="1600" spc="-1" strike="noStrike">
              <a:latin typeface="Tempora LGC Uni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title"/>
          </p:nvPr>
        </p:nvSpPr>
        <p:spPr>
          <a:xfrm>
            <a:off x="846720" y="138600"/>
            <a:ext cx="7770600" cy="547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90000"/>
              </a:lnSpc>
            </a:pPr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br/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Line 2"/>
          <p:cNvSpPr/>
          <p:nvPr/>
        </p:nvSpPr>
        <p:spPr>
          <a:xfrm>
            <a:off x="0" y="764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96" name="Рисунок 23" descr=""/>
          <p:cNvPicPr/>
          <p:nvPr/>
        </p:nvPicPr>
        <p:blipFill>
          <a:blip r:embed="rId1"/>
          <a:stretch/>
        </p:blipFill>
        <p:spPr>
          <a:xfrm>
            <a:off x="202320" y="161640"/>
            <a:ext cx="463320" cy="488880"/>
          </a:xfrm>
          <a:prstGeom prst="rect">
            <a:avLst/>
          </a:prstGeom>
          <a:ln w="0">
            <a:noFill/>
          </a:ln>
        </p:spPr>
      </p:pic>
      <p:sp>
        <p:nvSpPr>
          <p:cNvPr id="97" name="Скругленный прямоугольник 1"/>
          <p:cNvSpPr/>
          <p:nvPr/>
        </p:nvSpPr>
        <p:spPr>
          <a:xfrm>
            <a:off x="323640" y="881280"/>
            <a:ext cx="8495280" cy="71892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002060"/>
                </a:solidFill>
                <a:latin typeface="Arial"/>
                <a:ea typeface="DejaVu Sans"/>
              </a:rPr>
              <a:t>Управление осуществляет контроль </a:t>
            </a:r>
            <a:endParaRPr b="0" lang="ru-RU" sz="18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002060"/>
                </a:solidFill>
                <a:latin typeface="Arial"/>
                <a:ea typeface="DejaVu Sans"/>
              </a:rPr>
              <a:t>на территориях шести субъектов Российской Федерации</a:t>
            </a:r>
            <a:endParaRPr b="0" lang="ru-RU" sz="1800" spc="-1" strike="noStrike">
              <a:latin typeface="Open Sans"/>
            </a:endParaRPr>
          </a:p>
        </p:txBody>
      </p:sp>
      <p:pic>
        <p:nvPicPr>
          <p:cNvPr id="98" name="Picture 10" descr=""/>
          <p:cNvPicPr/>
          <p:nvPr/>
        </p:nvPicPr>
        <p:blipFill>
          <a:blip r:embed="rId2"/>
          <a:stretch/>
        </p:blipFill>
        <p:spPr>
          <a:xfrm>
            <a:off x="327240" y="1718640"/>
            <a:ext cx="8708040" cy="4804920"/>
          </a:xfrm>
          <a:prstGeom prst="rect">
            <a:avLst/>
          </a:prstGeom>
          <a:ln w="0">
            <a:noFill/>
          </a:ln>
        </p:spPr>
      </p:pic>
    </p:spTree>
  </p:cSld>
  <p:transition spd="med">
    <p:cover dir="lu"/>
  </p:transition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ldNum"/>
          </p:nvPr>
        </p:nvSpPr>
        <p:spPr>
          <a:xfrm>
            <a:off x="7010280" y="6381720"/>
            <a:ext cx="1952280" cy="4744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algn="r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  <a:ea typeface="DejaVu Sans"/>
              </a:rPr>
              <a:t>3</a:t>
            </a:r>
            <a:endParaRPr b="0" lang="ru-RU" sz="1600" spc="-1" strike="noStrike">
              <a:latin typeface="Tempora LGC Uni"/>
            </a:endParaRPr>
          </a:p>
        </p:txBody>
      </p:sp>
      <p:sp>
        <p:nvSpPr>
          <p:cNvPr id="100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01" name="Рисунок 23" descr=""/>
          <p:cNvPicPr/>
          <p:nvPr/>
        </p:nvPicPr>
        <p:blipFill>
          <a:blip r:embed="rId1"/>
          <a:stretch/>
        </p:blipFill>
        <p:spPr>
          <a:xfrm>
            <a:off x="161640" y="272160"/>
            <a:ext cx="463320" cy="48888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02" name="Таблица 1"/>
          <p:cNvGraphicFramePr/>
          <p:nvPr/>
        </p:nvGraphicFramePr>
        <p:xfrm>
          <a:off x="979560" y="2039040"/>
          <a:ext cx="7489080" cy="4053600"/>
        </p:xfrm>
        <a:graphic>
          <a:graphicData uri="http://schemas.openxmlformats.org/drawingml/2006/table">
            <a:tbl>
              <a:tblPr/>
              <a:tblGrid>
                <a:gridCol w="4681080"/>
                <a:gridCol w="2808360"/>
              </a:tblGrid>
              <a:tr h="10177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000" spc="-1" strike="noStrike">
                          <a:solidFill>
                            <a:srgbClr val="000066"/>
                          </a:solidFill>
                          <a:latin typeface="Arial"/>
                          <a:ea typeface="DejaVu Sans"/>
                        </a:rPr>
                        <a:t>Опасные производственные объекты</a:t>
                      </a:r>
                      <a:endParaRPr b="0" lang="ru-RU" sz="2000" spc="-1" strike="noStrike">
                        <a:latin typeface="Open Sans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400" spc="-1" strike="noStrike">
                          <a:solidFill>
                            <a:srgbClr val="ff0000"/>
                          </a:solidFill>
                          <a:latin typeface="Arial"/>
                          <a:ea typeface="DejaVu Sans"/>
                        </a:rPr>
                        <a:t>16 418</a:t>
                      </a:r>
                      <a:endParaRPr b="0" lang="ru-RU" sz="2400" spc="-1" strike="noStrike">
                        <a:latin typeface="Open Sans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</a:tr>
              <a:tr h="9961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000" spc="-1" strike="noStrike">
                          <a:solidFill>
                            <a:srgbClr val="000066"/>
                          </a:solidFill>
                          <a:latin typeface="Arial"/>
                          <a:ea typeface="DejaVu Sans"/>
                        </a:rPr>
                        <a:t>Объекты энергетики</a:t>
                      </a:r>
                      <a:endParaRPr b="0" lang="ru-RU" sz="2000" spc="-1" strike="noStrike">
                        <a:latin typeface="Open Sans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1f8f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400" spc="-1" strike="noStrike">
                          <a:solidFill>
                            <a:srgbClr val="ff0000"/>
                          </a:solidFill>
                          <a:latin typeface="Arial"/>
                          <a:ea typeface="DejaVu Sans"/>
                        </a:rPr>
                        <a:t>197 611</a:t>
                      </a:r>
                      <a:endParaRPr b="0" lang="ru-RU" sz="2400" spc="-1" strike="noStrike">
                        <a:latin typeface="Open Sans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1f8f9"/>
                    </a:solidFill>
                  </a:tcPr>
                </a:tc>
              </a:tr>
              <a:tr h="9248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000" spc="-1" strike="noStrike">
                          <a:solidFill>
                            <a:srgbClr val="000066"/>
                          </a:solidFill>
                          <a:latin typeface="Arial"/>
                          <a:ea typeface="DejaVu Sans"/>
                        </a:rPr>
                        <a:t>Гидротехнические сооружения</a:t>
                      </a:r>
                      <a:endParaRPr b="0" lang="ru-RU" sz="2000" spc="-1" strike="noStrike">
                        <a:latin typeface="Open Sans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5fcf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400" spc="-1" strike="noStrike">
                          <a:solidFill>
                            <a:srgbClr val="ff0000"/>
                          </a:solidFill>
                          <a:latin typeface="Arial"/>
                          <a:ea typeface="DejaVu Sans"/>
                        </a:rPr>
                        <a:t>1 630</a:t>
                      </a:r>
                      <a:endParaRPr b="0" lang="ru-RU" sz="2400" spc="-1" strike="noStrike">
                        <a:latin typeface="Open Sans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5fcff"/>
                    </a:solidFill>
                  </a:tcPr>
                </a:tc>
              </a:tr>
              <a:tr h="111528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000" spc="-1" strike="noStrike">
                          <a:solidFill>
                            <a:srgbClr val="000066"/>
                          </a:solidFill>
                          <a:latin typeface="Arial"/>
                          <a:ea typeface="DejaVu Sans"/>
                        </a:rPr>
                        <a:t>Строящиеся (реконструируемые) объекты капитального строительства</a:t>
                      </a:r>
                      <a:endParaRPr b="0" lang="ru-RU" sz="2000" spc="-1" strike="noStrike">
                        <a:latin typeface="Open Sans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400" spc="-1" strike="noStrike">
                          <a:solidFill>
                            <a:srgbClr val="ff0000"/>
                          </a:solidFill>
                          <a:latin typeface="Arial"/>
                          <a:ea typeface="DejaVu Sans"/>
                        </a:rPr>
                        <a:t>271</a:t>
                      </a:r>
                      <a:endParaRPr b="0" lang="ru-RU" sz="2400" spc="-1" strike="noStrike">
                        <a:latin typeface="Open Sans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7f7f7"/>
                    </a:solidFill>
                  </a:tcPr>
                </a:tc>
              </a:tr>
            </a:tbl>
          </a:graphicData>
        </a:graphic>
      </p:graphicFrame>
      <p:sp>
        <p:nvSpPr>
          <p:cNvPr id="103" name="PlaceHolder 2"/>
          <p:cNvSpPr>
            <a:spLocks noGrp="1"/>
          </p:cNvSpPr>
          <p:nvPr>
            <p:ph type="title"/>
          </p:nvPr>
        </p:nvSpPr>
        <p:spPr>
          <a:xfrm>
            <a:off x="713520" y="216720"/>
            <a:ext cx="7770600" cy="547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90000"/>
              </a:lnSpc>
            </a:pPr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br/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Скругленный прямоугольник 1"/>
          <p:cNvSpPr/>
          <p:nvPr/>
        </p:nvSpPr>
        <p:spPr>
          <a:xfrm>
            <a:off x="713520" y="1076400"/>
            <a:ext cx="7770600" cy="64584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002060"/>
                </a:solidFill>
                <a:latin typeface="Arial"/>
                <a:ea typeface="DejaVu Sans"/>
              </a:rPr>
              <a:t>ПОДНАДЗОРНЫЕ ОБЪЕКТЫ</a:t>
            </a:r>
            <a:endParaRPr b="0" lang="ru-RU" sz="2000" spc="-1" strike="noStrike">
              <a:latin typeface="Open Sans"/>
            </a:endParaRPr>
          </a:p>
        </p:txBody>
      </p:sp>
    </p:spTree>
  </p:cSld>
  <p:transition spd="med">
    <p:cover dir="lu"/>
  </p:transition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sldNum"/>
          </p:nvPr>
        </p:nvSpPr>
        <p:spPr>
          <a:xfrm>
            <a:off x="7010280" y="6381720"/>
            <a:ext cx="1952280" cy="4744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algn="r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  <a:ea typeface="DejaVu Sans"/>
              </a:rPr>
              <a:t>4</a:t>
            </a:r>
            <a:endParaRPr b="0" lang="ru-RU" sz="1600" spc="-1" strike="noStrike">
              <a:latin typeface="Tempora LGC Un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title"/>
          </p:nvPr>
        </p:nvSpPr>
        <p:spPr>
          <a:xfrm>
            <a:off x="827640" y="214560"/>
            <a:ext cx="7770600" cy="547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90000"/>
              </a:lnSpc>
            </a:pPr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br/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08" name="Рисунок 23" descr=""/>
          <p:cNvPicPr/>
          <p:nvPr/>
        </p:nvPicPr>
        <p:blipFill>
          <a:blip r:embed="rId1"/>
          <a:stretch/>
        </p:blipFill>
        <p:spPr>
          <a:xfrm>
            <a:off x="336240" y="238320"/>
            <a:ext cx="463320" cy="488880"/>
          </a:xfrm>
          <a:prstGeom prst="rect">
            <a:avLst/>
          </a:prstGeom>
          <a:ln w="0">
            <a:noFill/>
          </a:ln>
        </p:spPr>
      </p:pic>
      <p:sp>
        <p:nvSpPr>
          <p:cNvPr id="109" name="Скругленный прямоугольник 1"/>
          <p:cNvSpPr/>
          <p:nvPr/>
        </p:nvSpPr>
        <p:spPr>
          <a:xfrm>
            <a:off x="1545480" y="904320"/>
            <a:ext cx="6406920" cy="62460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002060"/>
                </a:solidFill>
                <a:latin typeface="Arial"/>
                <a:ea typeface="DejaVu Sans"/>
              </a:rPr>
              <a:t>Подготовка к профилактическим мероприятиям</a:t>
            </a:r>
            <a:endParaRPr b="0" lang="ru-RU" sz="2000" spc="-1" strike="noStrike">
              <a:latin typeface="Open Sans"/>
            </a:endParaRPr>
          </a:p>
        </p:txBody>
      </p:sp>
      <p:grpSp>
        <p:nvGrpSpPr>
          <p:cNvPr id="110" name="Группа 7"/>
          <p:cNvGrpSpPr/>
          <p:nvPr/>
        </p:nvGrpSpPr>
        <p:grpSpPr>
          <a:xfrm>
            <a:off x="451800" y="1202400"/>
            <a:ext cx="8456400" cy="4880160"/>
            <a:chOff x="451800" y="1202400"/>
            <a:chExt cx="8456400" cy="4880160"/>
          </a:xfrm>
        </p:grpSpPr>
        <p:sp>
          <p:nvSpPr>
            <p:cNvPr id="111" name="Прямоугольник 8"/>
            <p:cNvSpPr/>
            <p:nvPr/>
          </p:nvSpPr>
          <p:spPr>
            <a:xfrm>
              <a:off x="451800" y="1202400"/>
              <a:ext cx="8456400" cy="4880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2" name="Полилиния 9"/>
            <p:cNvSpPr/>
            <p:nvPr/>
          </p:nvSpPr>
          <p:spPr>
            <a:xfrm>
              <a:off x="611640" y="2910600"/>
              <a:ext cx="8209440" cy="784080"/>
            </a:xfrm>
            <a:custGeom>
              <a:avLst/>
              <a:gdLst/>
              <a:ahLst/>
              <a:rect l="l" t="t" r="r" b="b"/>
              <a:pathLst>
                <a:path w="4124705" h="301409">
                  <a:moveTo>
                    <a:pt x="0" y="50235"/>
                  </a:moveTo>
                  <a:cubicBezTo>
                    <a:pt x="0" y="22491"/>
                    <a:pt x="22491" y="0"/>
                    <a:pt x="50235" y="0"/>
                  </a:cubicBezTo>
                  <a:lnTo>
                    <a:pt x="4074470" y="0"/>
                  </a:lnTo>
                  <a:cubicBezTo>
                    <a:pt x="4102214" y="0"/>
                    <a:pt x="4124705" y="22491"/>
                    <a:pt x="4124705" y="50235"/>
                  </a:cubicBezTo>
                  <a:lnTo>
                    <a:pt x="4124705" y="251174"/>
                  </a:lnTo>
                  <a:cubicBezTo>
                    <a:pt x="4124705" y="278918"/>
                    <a:pt x="4102214" y="301409"/>
                    <a:pt x="4074470" y="301409"/>
                  </a:cubicBezTo>
                  <a:lnTo>
                    <a:pt x="50235" y="301409"/>
                  </a:lnTo>
                  <a:cubicBezTo>
                    <a:pt x="22491" y="301409"/>
                    <a:pt x="0" y="278918"/>
                    <a:pt x="0" y="251174"/>
                  </a:cubicBezTo>
                  <a:lnTo>
                    <a:pt x="0" y="50235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dir="t" rig="threeP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/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numCol="1" spcCol="1440" lIns="753840" rIns="45360" tIns="45360" bIns="45360" anchor="ctr">
              <a:noAutofit/>
              <a:scene3d>
                <a:camera prst="orthographicFront"/>
                <a:lightRig dir="t" rig="threePt"/>
              </a:scene3d>
            </a:bodyPr>
            <a:p>
              <a:pPr>
                <a:lnSpc>
                  <a:spcPct val="90000"/>
                </a:lnSpc>
              </a:pPr>
              <a:r>
                <a:rPr b="0" lang="ru-RU" sz="20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Назначение ответственных лиц (инспекторов) </a:t>
              </a:r>
              <a:br/>
              <a:r>
                <a:rPr b="0" lang="ru-RU" sz="20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за каждое предприятие </a:t>
              </a:r>
              <a:endParaRPr b="0" lang="ru-RU" sz="2000" spc="-1" strike="noStrike">
                <a:latin typeface="Open Sans"/>
              </a:endParaRPr>
            </a:p>
          </p:txBody>
        </p:sp>
        <p:sp>
          <p:nvSpPr>
            <p:cNvPr id="113" name="Полилиния 11"/>
            <p:cNvSpPr/>
            <p:nvPr/>
          </p:nvSpPr>
          <p:spPr>
            <a:xfrm>
              <a:off x="611640" y="3895200"/>
              <a:ext cx="8209440" cy="771840"/>
            </a:xfrm>
            <a:custGeom>
              <a:avLst/>
              <a:gdLst/>
              <a:ahLst/>
              <a:rect l="l" t="t" r="r" b="b"/>
              <a:pathLst>
                <a:path w="3060868" h="380856">
                  <a:moveTo>
                    <a:pt x="0" y="63476"/>
                  </a:moveTo>
                  <a:cubicBezTo>
                    <a:pt x="0" y="28419"/>
                    <a:pt x="28419" y="0"/>
                    <a:pt x="63476" y="0"/>
                  </a:cubicBezTo>
                  <a:lnTo>
                    <a:pt x="2997392" y="0"/>
                  </a:lnTo>
                  <a:cubicBezTo>
                    <a:pt x="3032449" y="0"/>
                    <a:pt x="3060868" y="28419"/>
                    <a:pt x="3060868" y="63476"/>
                  </a:cubicBezTo>
                  <a:lnTo>
                    <a:pt x="3060868" y="317380"/>
                  </a:lnTo>
                  <a:cubicBezTo>
                    <a:pt x="3060868" y="352437"/>
                    <a:pt x="3032449" y="380856"/>
                    <a:pt x="2997392" y="380856"/>
                  </a:cubicBezTo>
                  <a:lnTo>
                    <a:pt x="63476" y="380856"/>
                  </a:lnTo>
                  <a:cubicBezTo>
                    <a:pt x="28419" y="380856"/>
                    <a:pt x="0" y="352437"/>
                    <a:pt x="0" y="317380"/>
                  </a:cubicBezTo>
                  <a:lnTo>
                    <a:pt x="0" y="63476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dir="t" rig="threeP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/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numCol="1" spcCol="1440" lIns="757440" rIns="48960" tIns="48960" bIns="48960" anchor="ctr">
              <a:noAutofit/>
              <a:scene3d>
                <a:camera prst="orthographicFront"/>
                <a:lightRig dir="t" rig="threePt"/>
              </a:scene3d>
            </a:bodyPr>
            <a:p>
              <a:pPr>
                <a:lnSpc>
                  <a:spcPct val="90000"/>
                </a:lnSpc>
              </a:pPr>
              <a:r>
                <a:rPr b="0" lang="ru-RU" sz="20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Утверждение графика выполнения мероприятий </a:t>
              </a:r>
              <a:endParaRPr b="0" lang="ru-RU" sz="2000" spc="-1" strike="noStrike">
                <a:latin typeface="Open Sans"/>
              </a:endParaRPr>
            </a:p>
            <a:p>
              <a:pPr>
                <a:lnSpc>
                  <a:spcPct val="90000"/>
                </a:lnSpc>
              </a:pPr>
              <a:r>
                <a:rPr b="0" lang="ru-RU" sz="20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со сроком их исполнения до 1 сентября 2023 г. </a:t>
              </a:r>
              <a:endParaRPr b="0" lang="ru-RU" sz="2000" spc="-1" strike="noStrike">
                <a:latin typeface="Open Sans"/>
              </a:endParaRPr>
            </a:p>
          </p:txBody>
        </p:sp>
        <p:sp>
          <p:nvSpPr>
            <p:cNvPr id="114" name="Полилиния 13"/>
            <p:cNvSpPr/>
            <p:nvPr/>
          </p:nvSpPr>
          <p:spPr>
            <a:xfrm>
              <a:off x="603000" y="1723320"/>
              <a:ext cx="8218080" cy="999360"/>
            </a:xfrm>
            <a:custGeom>
              <a:avLst/>
              <a:gdLst/>
              <a:ahLst/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dir="t" rig="threeP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/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numCol="1" spcCol="1440" lIns="770400" rIns="61920" tIns="61920" bIns="61920" anchor="ctr">
              <a:noAutofit/>
              <a:scene3d>
                <a:camera prst="orthographicFront"/>
                <a:lightRig dir="t" rig="threePt"/>
              </a:scene3d>
            </a:bodyPr>
            <a:p>
              <a:pPr>
                <a:lnSpc>
                  <a:spcPct val="100000"/>
                </a:lnSpc>
              </a:pPr>
              <a:r>
                <a:rPr b="0" lang="ru-RU" sz="20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Формирование перечня контролируемых лиц, </a:t>
              </a:r>
              <a:br/>
              <a:r>
                <a:rPr b="0" lang="ru-RU" sz="20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в отношении которых проводятся профилактические мероприятия</a:t>
              </a:r>
              <a:endParaRPr b="0" lang="ru-RU" sz="2000" spc="-1" strike="noStrike">
                <a:latin typeface="Open Sans"/>
              </a:endParaRPr>
            </a:p>
          </p:txBody>
        </p:sp>
      </p:grpSp>
      <p:sp>
        <p:nvSpPr>
          <p:cNvPr id="115" name="Прямоугольник 17"/>
          <p:cNvSpPr/>
          <p:nvPr/>
        </p:nvSpPr>
        <p:spPr>
          <a:xfrm>
            <a:off x="795240" y="1838520"/>
            <a:ext cx="404640" cy="688680"/>
          </a:xfrm>
          <a:prstGeom prst="rect">
            <a:avLst/>
          </a:prstGeom>
          <a:blipFill rotWithShape="0">
            <a:blip r:embed="rId2"/>
            <a:srcRect/>
            <a:stretch/>
          </a:blipFill>
          <a:ln>
            <a:noFill/>
          </a:ln>
        </p:spPr>
        <p:style>
          <a:lnRef idx="2"/>
          <a:fillRef idx="0"/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16" name="Прямоугольник 16"/>
          <p:cNvSpPr/>
          <p:nvPr/>
        </p:nvSpPr>
        <p:spPr>
          <a:xfrm>
            <a:off x="799920" y="2980080"/>
            <a:ext cx="404640" cy="688680"/>
          </a:xfrm>
          <a:prstGeom prst="rect">
            <a:avLst/>
          </a:prstGeom>
          <a:blipFill rotWithShape="0">
            <a:blip r:embed="rId3"/>
            <a:srcRect/>
            <a:stretch/>
          </a:blipFill>
          <a:ln>
            <a:noFill/>
          </a:ln>
        </p:spPr>
        <p:style>
          <a:lnRef idx="2"/>
          <a:fillRef idx="0"/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17" name="Прямоугольник 18"/>
          <p:cNvSpPr/>
          <p:nvPr/>
        </p:nvSpPr>
        <p:spPr>
          <a:xfrm>
            <a:off x="799920" y="3978360"/>
            <a:ext cx="404640" cy="6886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/>
          <a:fillRef idx="0"/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18" name="Полилиния 19"/>
          <p:cNvSpPr/>
          <p:nvPr/>
        </p:nvSpPr>
        <p:spPr>
          <a:xfrm>
            <a:off x="611640" y="4942080"/>
            <a:ext cx="8209440" cy="869760"/>
          </a:xfrm>
          <a:custGeom>
            <a:avLst/>
            <a:gdLst/>
            <a:ahLst/>
            <a:rect l="l" t="t" r="r" b="b"/>
            <a:pathLst>
              <a:path w="6207481" h="462070">
                <a:moveTo>
                  <a:pt x="0" y="77012"/>
                </a:moveTo>
                <a:cubicBezTo>
                  <a:pt x="0" y="34479"/>
                  <a:pt x="34479" y="0"/>
                  <a:pt x="77012" y="0"/>
                </a:cubicBezTo>
                <a:lnTo>
                  <a:pt x="6130469" y="0"/>
                </a:lnTo>
                <a:cubicBezTo>
                  <a:pt x="6173002" y="0"/>
                  <a:pt x="6207481" y="34479"/>
                  <a:pt x="6207481" y="77012"/>
                </a:cubicBezTo>
                <a:lnTo>
                  <a:pt x="6207481" y="385058"/>
                </a:lnTo>
                <a:cubicBezTo>
                  <a:pt x="6207481" y="427591"/>
                  <a:pt x="6173002" y="462070"/>
                  <a:pt x="6130469" y="462070"/>
                </a:cubicBezTo>
                <a:lnTo>
                  <a:pt x="77012" y="462070"/>
                </a:lnTo>
                <a:cubicBezTo>
                  <a:pt x="34479" y="462070"/>
                  <a:pt x="0" y="427591"/>
                  <a:pt x="0" y="385058"/>
                </a:cubicBezTo>
                <a:lnTo>
                  <a:pt x="0" y="77012"/>
                </a:lnTo>
                <a:close/>
              </a:path>
            </a:pathLst>
          </a:custGeom>
          <a:gradFill rotWithShape="0">
            <a:gsLst>
              <a:gs pos="0">
                <a:srgbClr val="cef1f4"/>
              </a:gs>
              <a:gs pos="100000">
                <a:srgbClr val="def5f8"/>
              </a:gs>
            </a:gsLst>
            <a:lin ang="5400000"/>
          </a:gradFill>
          <a:ln>
            <a:solidFill>
              <a:srgbClr val="b5dcde"/>
            </a:solidFill>
            <a:round/>
          </a:ln>
          <a:scene3d>
            <a:camera prst="orthographicFront"/>
            <a:lightRig dir="t" rig="threePt"/>
          </a:scene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/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numCol="1" spcCol="1440" lIns="761400" rIns="52920" tIns="52920" bIns="52920" anchor="ctr">
            <a:noAutofit/>
            <a:scene3d>
              <a:camera prst="orthographicFront"/>
              <a:lightRig dir="t" rig="threePt"/>
            </a:scene3d>
          </a:bodyPr>
          <a:p>
            <a:pPr>
              <a:lnSpc>
                <a:spcPct val="90000"/>
              </a:lnSpc>
            </a:pPr>
            <a:r>
              <a:rPr b="0" lang="ru-RU" sz="2000" spc="-1" strike="noStrike">
                <a:solidFill>
                  <a:srgbClr val="c00000"/>
                </a:solidFill>
                <a:latin typeface="Arial"/>
                <a:ea typeface="DejaVu Sans"/>
              </a:rPr>
              <a:t>Проведение анализа информации о поднадзорных объектах по разработанным критериям</a:t>
            </a:r>
            <a:endParaRPr b="0" lang="ru-RU" sz="2000" spc="-1" strike="noStrike">
              <a:latin typeface="Open Sans"/>
            </a:endParaRPr>
          </a:p>
        </p:txBody>
      </p:sp>
      <p:sp>
        <p:nvSpPr>
          <p:cNvPr id="119" name="Прямоугольник 20"/>
          <p:cNvSpPr/>
          <p:nvPr/>
        </p:nvSpPr>
        <p:spPr>
          <a:xfrm>
            <a:off x="799920" y="5032440"/>
            <a:ext cx="404640" cy="688680"/>
          </a:xfrm>
          <a:prstGeom prst="rect">
            <a:avLst/>
          </a:prstGeom>
          <a:blipFill rotWithShape="0">
            <a:blip r:embed="rId5"/>
            <a:srcRect/>
            <a:stretch/>
          </a:blipFill>
          <a:ln>
            <a:noFill/>
          </a:ln>
        </p:spPr>
        <p:style>
          <a:lnRef idx="2"/>
          <a:fillRef idx="0"/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</p:spTree>
  </p:cSld>
  <p:transition spd="med">
    <p:cover dir="lu"/>
  </p:transition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sldNum"/>
          </p:nvPr>
        </p:nvSpPr>
        <p:spPr>
          <a:xfrm>
            <a:off x="6948360" y="6309360"/>
            <a:ext cx="2025000" cy="4028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algn="r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  <a:ea typeface="DejaVu Sans"/>
              </a:rPr>
              <a:t>5</a:t>
            </a:r>
            <a:endParaRPr b="0" lang="ru-RU" sz="1600" spc="-1" strike="noStrike">
              <a:latin typeface="Tempora LGC Uni"/>
            </a:endParaRPr>
          </a:p>
          <a:p>
            <a:pPr algn="r">
              <a:lnSpc>
                <a:spcPct val="100000"/>
              </a:lnSpc>
            </a:pPr>
            <a:endParaRPr b="0" lang="ru-RU" sz="1600" spc="-1" strike="noStrike">
              <a:latin typeface="Tempora LGC Uni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title"/>
          </p:nvPr>
        </p:nvSpPr>
        <p:spPr>
          <a:xfrm>
            <a:off x="846720" y="138600"/>
            <a:ext cx="7770600" cy="547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90000"/>
              </a:lnSpc>
            </a:pPr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br/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Line 2"/>
          <p:cNvSpPr/>
          <p:nvPr/>
        </p:nvSpPr>
        <p:spPr>
          <a:xfrm>
            <a:off x="0" y="764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23" name="Рисунок 23" descr=""/>
          <p:cNvPicPr/>
          <p:nvPr/>
        </p:nvPicPr>
        <p:blipFill>
          <a:blip r:embed="rId1"/>
          <a:stretch/>
        </p:blipFill>
        <p:spPr>
          <a:xfrm>
            <a:off x="202320" y="161640"/>
            <a:ext cx="463320" cy="488880"/>
          </a:xfrm>
          <a:prstGeom prst="rect">
            <a:avLst/>
          </a:prstGeom>
          <a:ln w="0">
            <a:noFill/>
          </a:ln>
        </p:spPr>
      </p:pic>
      <p:sp>
        <p:nvSpPr>
          <p:cNvPr id="124" name="Скругленный прямоугольник 1"/>
          <p:cNvSpPr/>
          <p:nvPr/>
        </p:nvSpPr>
        <p:spPr>
          <a:xfrm>
            <a:off x="323640" y="1075320"/>
            <a:ext cx="8495280" cy="71892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1a1a4d"/>
                </a:solidFill>
                <a:latin typeface="Arial"/>
                <a:ea typeface="DejaVu Sans"/>
              </a:rPr>
              <a:t>В области промышленной безопасности: </a:t>
            </a:r>
            <a:endParaRPr b="0" lang="ru-RU" sz="1800" spc="-1" strike="noStrike">
              <a:latin typeface="Open Sans"/>
            </a:endParaRPr>
          </a:p>
        </p:txBody>
      </p:sp>
      <p:sp>
        <p:nvSpPr>
          <p:cNvPr id="125" name="TextBox 2"/>
          <p:cNvSpPr/>
          <p:nvPr/>
        </p:nvSpPr>
        <p:spPr>
          <a:xfrm>
            <a:off x="846720" y="1845000"/>
            <a:ext cx="7971840" cy="373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b="0" lang="ru-RU" sz="1800" spc="-1" strike="noStrike">
                <a:solidFill>
                  <a:srgbClr val="1a1a4d"/>
                </a:solidFill>
                <a:latin typeface="Arial"/>
                <a:ea typeface="DejaVu Sans"/>
              </a:rPr>
              <a:t>наличие лицензии, аттестации по промышленной безопасности;</a:t>
            </a:r>
            <a:endParaRPr b="0" lang="ru-RU" sz="1800" spc="-1" strike="noStrike">
              <a:latin typeface="Open Sans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b="0" lang="ru-RU" sz="1800" spc="-1" strike="noStrike">
                <a:solidFill>
                  <a:srgbClr val="1a1a4d"/>
                </a:solidFill>
                <a:latin typeface="Arial"/>
                <a:ea typeface="DejaVu Sans"/>
              </a:rPr>
              <a:t>анализ отчета о производственном контроле за 2024 г.;</a:t>
            </a:r>
            <a:endParaRPr b="0" lang="ru-RU" sz="1800" spc="-1" strike="noStrike">
              <a:latin typeface="Open Sans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b="0" lang="ru-RU" sz="1800" spc="-1" strike="noStrike">
                <a:solidFill>
                  <a:srgbClr val="1a1a4d"/>
                </a:solidFill>
                <a:latin typeface="Arial"/>
                <a:ea typeface="DejaVu Sans"/>
              </a:rPr>
              <a:t>анализ заключений экспертизы промышленной безопасности в части: </a:t>
            </a:r>
            <a:endParaRPr b="0" lang="ru-RU" sz="1800" spc="-1" strike="noStrike">
              <a:latin typeface="Open Sans"/>
            </a:endParaRPr>
          </a:p>
          <a:p>
            <a:pPr marL="720000" indent="-285840">
              <a:lnSpc>
                <a:spcPct val="100000"/>
              </a:lnSpc>
              <a:spcBef>
                <a:spcPts val="601"/>
              </a:spcBef>
              <a:buClr>
                <a:srgbClr val="1a1a4d"/>
              </a:buClr>
              <a:buFont typeface="Wingdings" charset="2"/>
              <a:buChar char=""/>
            </a:pPr>
            <a:r>
              <a:rPr b="0" lang="ru-RU" sz="1800" spc="-1" strike="noStrike">
                <a:solidFill>
                  <a:srgbClr val="1a1a4d"/>
                </a:solidFill>
                <a:latin typeface="Arial"/>
                <a:ea typeface="DejaVu Sans"/>
              </a:rPr>
              <a:t>контроля срока службы зданий и технических устройств,</a:t>
            </a:r>
            <a:endParaRPr b="0" lang="ru-RU" sz="1800" spc="-1" strike="noStrike">
              <a:latin typeface="Open Sans"/>
            </a:endParaRPr>
          </a:p>
          <a:p>
            <a:pPr marL="72000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"/>
            </a:pPr>
            <a:r>
              <a:rPr b="0" lang="ru-RU" sz="1800" spc="-1" strike="noStrike">
                <a:solidFill>
                  <a:srgbClr val="1a1a4d"/>
                </a:solidFill>
                <a:latin typeface="Arial"/>
                <a:ea typeface="DejaVu Sans"/>
              </a:rPr>
              <a:t>выявления отрицательных и ограниченных заключений;</a:t>
            </a:r>
            <a:endParaRPr b="0" lang="ru-RU" sz="1800" spc="-1" strike="noStrike">
              <a:latin typeface="Open Sans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b="0" lang="ru-RU" sz="1800" spc="-1" strike="noStrike">
                <a:solidFill>
                  <a:srgbClr val="1a1a4d"/>
                </a:solidFill>
                <a:latin typeface="Arial"/>
                <a:ea typeface="DejaVu Sans"/>
              </a:rPr>
              <a:t>наличие информации об инцидентах, авариях, несчастных случаях;</a:t>
            </a:r>
            <a:endParaRPr b="0" lang="ru-RU" sz="1800" spc="-1" strike="noStrike">
              <a:latin typeface="Open Sans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b="0" lang="ru-RU" sz="1800" spc="-1" strike="noStrike">
                <a:solidFill>
                  <a:srgbClr val="1a1a4d"/>
                </a:solidFill>
                <a:latin typeface="Arial"/>
                <a:ea typeface="DejaVu Sans"/>
              </a:rPr>
              <a:t>проверка индикаторов риска нарушения обязательных требований согласно приказу Ростехнадзора от 23 ноября 2021 г. № 397.</a:t>
            </a:r>
            <a:endParaRPr b="0" lang="ru-RU" sz="1800" spc="-1" strike="noStrike">
              <a:latin typeface="Open Sans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</p:txBody>
      </p:sp>
      <p:sp>
        <p:nvSpPr>
          <p:cNvPr id="126" name="Скругленный прямоугольник 1"/>
          <p:cNvSpPr/>
          <p:nvPr/>
        </p:nvSpPr>
        <p:spPr>
          <a:xfrm>
            <a:off x="484560" y="5663880"/>
            <a:ext cx="8495280" cy="6436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c00000"/>
                </a:solidFill>
                <a:latin typeface="Arial"/>
                <a:ea typeface="DejaVu Sans"/>
              </a:rPr>
              <a:t>Перечень указанных критериев не является исчерпывающим </a:t>
            </a:r>
            <a:endParaRPr b="0" lang="ru-RU" sz="1800" spc="-1" strike="noStrike">
              <a:latin typeface="Open Sans"/>
            </a:endParaRPr>
          </a:p>
        </p:txBody>
      </p:sp>
    </p:spTree>
  </p:cSld>
  <p:transition spd="med">
    <p:cover dir="lu"/>
  </p:transition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sldNum"/>
          </p:nvPr>
        </p:nvSpPr>
        <p:spPr>
          <a:xfrm>
            <a:off x="6948360" y="6309360"/>
            <a:ext cx="2025000" cy="4028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algn="r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  <a:ea typeface="DejaVu Sans"/>
              </a:rPr>
              <a:t>6</a:t>
            </a:r>
            <a:endParaRPr b="0" lang="ru-RU" sz="1600" spc="-1" strike="noStrike">
              <a:latin typeface="Tempora LGC Uni"/>
            </a:endParaRPr>
          </a:p>
          <a:p>
            <a:pPr algn="r">
              <a:lnSpc>
                <a:spcPct val="100000"/>
              </a:lnSpc>
            </a:pPr>
            <a:endParaRPr b="0" lang="ru-RU" sz="1600" spc="-1" strike="noStrike">
              <a:latin typeface="Tempora LGC Uni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title"/>
          </p:nvPr>
        </p:nvSpPr>
        <p:spPr>
          <a:xfrm>
            <a:off x="846720" y="138600"/>
            <a:ext cx="7770600" cy="547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90000"/>
              </a:lnSpc>
            </a:pPr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br/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Line 2"/>
          <p:cNvSpPr/>
          <p:nvPr/>
        </p:nvSpPr>
        <p:spPr>
          <a:xfrm>
            <a:off x="0" y="764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30" name="Рисунок 23" descr=""/>
          <p:cNvPicPr/>
          <p:nvPr/>
        </p:nvPicPr>
        <p:blipFill>
          <a:blip r:embed="rId1"/>
          <a:stretch/>
        </p:blipFill>
        <p:spPr>
          <a:xfrm>
            <a:off x="202320" y="161640"/>
            <a:ext cx="463320" cy="488880"/>
          </a:xfrm>
          <a:prstGeom prst="rect">
            <a:avLst/>
          </a:prstGeom>
          <a:ln w="0">
            <a:noFill/>
          </a:ln>
        </p:spPr>
      </p:pic>
      <p:sp>
        <p:nvSpPr>
          <p:cNvPr id="131" name="Скругленный прямоугольник 1"/>
          <p:cNvSpPr/>
          <p:nvPr/>
        </p:nvSpPr>
        <p:spPr>
          <a:xfrm>
            <a:off x="324360" y="858240"/>
            <a:ext cx="8495280" cy="45720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1a1a4d"/>
                </a:solidFill>
                <a:latin typeface="Arial"/>
                <a:ea typeface="DejaVu Sans"/>
              </a:rPr>
              <a:t>В области государственного энергетического надзора: </a:t>
            </a:r>
            <a:endParaRPr b="0" lang="ru-RU" sz="1800" spc="-1" strike="noStrike">
              <a:latin typeface="Open Sans"/>
            </a:endParaRPr>
          </a:p>
        </p:txBody>
      </p:sp>
      <p:sp>
        <p:nvSpPr>
          <p:cNvPr id="132" name="TextBox 2"/>
          <p:cNvSpPr/>
          <p:nvPr/>
        </p:nvSpPr>
        <p:spPr>
          <a:xfrm>
            <a:off x="846720" y="1262880"/>
            <a:ext cx="7860960" cy="49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285840" indent="-285840">
              <a:lnSpc>
                <a:spcPct val="100000"/>
              </a:lnSpc>
              <a:spcBef>
                <a:spcPts val="601"/>
              </a:spcBef>
              <a:buClr>
                <a:srgbClr val="1a1a4d"/>
              </a:buClr>
              <a:buFont typeface="Wingdings" charset="2"/>
              <a:buChar char="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неоднократное объявление предостережений о недопустимости нарушения обязательных требований;</a:t>
            </a:r>
            <a:endParaRPr b="0" lang="ru-RU" sz="1800" spc="-1" strike="noStrike">
              <a:latin typeface="Open Sans"/>
            </a:endParaRPr>
          </a:p>
          <a:p>
            <a:pPr marL="285840" indent="-285840">
              <a:lnSpc>
                <a:spcPct val="100000"/>
              </a:lnSpc>
              <a:spcBef>
                <a:spcPts val="601"/>
              </a:spcBef>
              <a:buClr>
                <a:srgbClr val="1a1a4d"/>
              </a:buClr>
              <a:buFont typeface="Wingdings" charset="2"/>
              <a:buChar char="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привлечение к административной ответственности по ч. 1 ст. 19.5 Кодекса Российской Федерации об административных правонарушениях;</a:t>
            </a:r>
            <a:endParaRPr b="0" lang="ru-RU" sz="1800" spc="-1" strike="noStrike">
              <a:latin typeface="Open Sans"/>
            </a:endParaRPr>
          </a:p>
          <a:p>
            <a:pPr marL="285840" indent="-285840">
              <a:lnSpc>
                <a:spcPct val="100000"/>
              </a:lnSpc>
              <a:spcBef>
                <a:spcPts val="601"/>
              </a:spcBef>
              <a:buClr>
                <a:srgbClr val="1a1a4d"/>
              </a:buClr>
              <a:buFont typeface="Wingdings" charset="2"/>
              <a:buChar char="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наличие аварий (технологических нарушений) в сетях 110кВ и выше, а также несчастных случаев;</a:t>
            </a:r>
            <a:endParaRPr b="0" lang="ru-RU" sz="1800" spc="-1" strike="noStrike">
              <a:latin typeface="Open Sans"/>
            </a:endParaRPr>
          </a:p>
          <a:p>
            <a:pPr marL="285840" indent="-285840">
              <a:lnSpc>
                <a:spcPct val="100000"/>
              </a:lnSpc>
              <a:spcBef>
                <a:spcPts val="601"/>
              </a:spcBef>
              <a:buClr>
                <a:srgbClr val="1a1a4d"/>
              </a:buClr>
              <a:buFont typeface="Wingdings" charset="2"/>
              <a:buChar char="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анализ информации, поступившей об отключениях энергообъектов;</a:t>
            </a:r>
            <a:endParaRPr b="0" lang="ru-RU" sz="1800" spc="-1" strike="noStrike">
              <a:latin typeface="Open Sans"/>
            </a:endParaRPr>
          </a:p>
          <a:p>
            <a:pPr marL="285840" indent="-285840">
              <a:lnSpc>
                <a:spcPct val="100000"/>
              </a:lnSpc>
              <a:spcBef>
                <a:spcPts val="601"/>
              </a:spcBef>
              <a:buClr>
                <a:srgbClr val="1a1a4d"/>
              </a:buClr>
              <a:buFont typeface="Wingdings" charset="2"/>
              <a:buChar char="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наличие замечаний, послуживших причиной неполучения паспорта или акта готовности к отопительному периоду (для теплоснабжающих организаций) на протяжении нескольких лет;</a:t>
            </a:r>
            <a:endParaRPr b="0" lang="ru-RU" sz="1800" spc="-1" strike="noStrike">
              <a:latin typeface="Open Sans"/>
            </a:endParaRPr>
          </a:p>
          <a:p>
            <a:pPr marL="285840" indent="-285840">
              <a:lnSpc>
                <a:spcPct val="100000"/>
              </a:lnSpc>
              <a:spcBef>
                <a:spcPts val="601"/>
              </a:spcBef>
              <a:buClr>
                <a:srgbClr val="1a1a4d"/>
              </a:buClr>
              <a:buFont typeface="Wingdings" charset="2"/>
              <a:buChar char="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анализ результатов прохождения проверки знаний;</a:t>
            </a:r>
            <a:endParaRPr b="0" lang="ru-RU" sz="1800" spc="-1" strike="noStrike">
              <a:latin typeface="Open Sans"/>
            </a:endParaRPr>
          </a:p>
          <a:p>
            <a:pPr marL="285840" indent="-285840">
              <a:lnSpc>
                <a:spcPct val="100000"/>
              </a:lnSpc>
              <a:spcBef>
                <a:spcPts val="601"/>
              </a:spcBef>
              <a:buClr>
                <a:srgbClr val="1a1a4d"/>
              </a:buClr>
              <a:buFont typeface="Wingdings" charset="2"/>
              <a:buChar char="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проверка индикаторов риска нарушения обязательных требований согласно приказу Минэнерго России от 30 декабря 2021 г. № 1540.</a:t>
            </a:r>
            <a:endParaRPr b="0" lang="ru-RU" sz="1800" spc="-1" strike="noStrike">
              <a:latin typeface="Open Sans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</p:txBody>
      </p:sp>
      <p:sp>
        <p:nvSpPr>
          <p:cNvPr id="133" name="Скругленный прямоугольник 1"/>
          <p:cNvSpPr/>
          <p:nvPr/>
        </p:nvSpPr>
        <p:spPr>
          <a:xfrm>
            <a:off x="484560" y="5873400"/>
            <a:ext cx="8495280" cy="6436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c00000"/>
                </a:solidFill>
                <a:latin typeface="Arial"/>
                <a:ea typeface="DejaVu Sans"/>
              </a:rPr>
              <a:t>Перечень указанных критериев не является исчерпывающим </a:t>
            </a:r>
            <a:endParaRPr b="0" lang="ru-RU" sz="1800" spc="-1" strike="noStrike">
              <a:latin typeface="Open Sans"/>
            </a:endParaRPr>
          </a:p>
        </p:txBody>
      </p:sp>
    </p:spTree>
  </p:cSld>
  <p:transition spd="med">
    <p:cover dir="lu"/>
  </p:transition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sldNum"/>
          </p:nvPr>
        </p:nvSpPr>
        <p:spPr>
          <a:xfrm>
            <a:off x="7010280" y="6381720"/>
            <a:ext cx="1952280" cy="4744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algn="r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  <a:ea typeface="DejaVu Sans"/>
              </a:rPr>
              <a:t>7</a:t>
            </a:r>
            <a:endParaRPr b="0" lang="ru-RU" sz="1600" spc="-1" strike="noStrike">
              <a:latin typeface="Tempora LGC Uni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title"/>
          </p:nvPr>
        </p:nvSpPr>
        <p:spPr>
          <a:xfrm>
            <a:off x="827640" y="214560"/>
            <a:ext cx="7770600" cy="547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90000"/>
              </a:lnSpc>
            </a:pPr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br/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37" name="Рисунок 23" descr=""/>
          <p:cNvPicPr/>
          <p:nvPr/>
        </p:nvPicPr>
        <p:blipFill>
          <a:blip r:embed="rId1"/>
          <a:stretch/>
        </p:blipFill>
        <p:spPr>
          <a:xfrm>
            <a:off x="336240" y="238320"/>
            <a:ext cx="463320" cy="488880"/>
          </a:xfrm>
          <a:prstGeom prst="rect">
            <a:avLst/>
          </a:prstGeom>
          <a:ln w="0">
            <a:noFill/>
          </a:ln>
        </p:spPr>
      </p:pic>
      <p:sp>
        <p:nvSpPr>
          <p:cNvPr id="138" name="Скругленный прямоугольник 1"/>
          <p:cNvSpPr/>
          <p:nvPr/>
        </p:nvSpPr>
        <p:spPr>
          <a:xfrm>
            <a:off x="611640" y="969840"/>
            <a:ext cx="8254440" cy="68292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002060"/>
                </a:solidFill>
                <a:latin typeface="Arial"/>
                <a:ea typeface="DejaVu Sans"/>
              </a:rPr>
              <a:t>ПРОФИЛАКТИЧЕСКИЕ МЕРОПРИЯТИЯ </a:t>
            </a:r>
            <a:endParaRPr b="0" lang="ru-RU" sz="20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1a1a4d"/>
                </a:solidFill>
                <a:latin typeface="Arial"/>
                <a:ea typeface="DejaVu Sans"/>
              </a:rPr>
              <a:t>в отношении поднадзорных организаций </a:t>
            </a:r>
            <a:endParaRPr b="0" lang="ru-RU" sz="20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endParaRPr b="0" lang="ru-RU" sz="2000" spc="-1" strike="noStrike">
              <a:latin typeface="Open Sans"/>
            </a:endParaRPr>
          </a:p>
        </p:txBody>
      </p:sp>
      <p:grpSp>
        <p:nvGrpSpPr>
          <p:cNvPr id="139" name="Группа 7"/>
          <p:cNvGrpSpPr/>
          <p:nvPr/>
        </p:nvGrpSpPr>
        <p:grpSpPr>
          <a:xfrm>
            <a:off x="336240" y="1556640"/>
            <a:ext cx="8604720" cy="5033880"/>
            <a:chOff x="336240" y="1556640"/>
            <a:chExt cx="8604720" cy="5033880"/>
          </a:xfrm>
        </p:grpSpPr>
        <p:sp>
          <p:nvSpPr>
            <p:cNvPr id="140" name="Прямоугольник 8"/>
            <p:cNvSpPr/>
            <p:nvPr/>
          </p:nvSpPr>
          <p:spPr>
            <a:xfrm>
              <a:off x="484560" y="1556640"/>
              <a:ext cx="8456400" cy="5033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1" name="Полилиния 9"/>
            <p:cNvSpPr/>
            <p:nvPr/>
          </p:nvSpPr>
          <p:spPr>
            <a:xfrm>
              <a:off x="339120" y="4462920"/>
              <a:ext cx="8525880" cy="361800"/>
            </a:xfrm>
            <a:custGeom>
              <a:avLst/>
              <a:gdLst/>
              <a:ahLst/>
              <a:rect l="l" t="t" r="r" b="b"/>
              <a:pathLst>
                <a:path w="4124705" h="301409">
                  <a:moveTo>
                    <a:pt x="0" y="50235"/>
                  </a:moveTo>
                  <a:cubicBezTo>
                    <a:pt x="0" y="22491"/>
                    <a:pt x="22491" y="0"/>
                    <a:pt x="50235" y="0"/>
                  </a:cubicBezTo>
                  <a:lnTo>
                    <a:pt x="4074470" y="0"/>
                  </a:lnTo>
                  <a:cubicBezTo>
                    <a:pt x="4102214" y="0"/>
                    <a:pt x="4124705" y="22491"/>
                    <a:pt x="4124705" y="50235"/>
                  </a:cubicBezTo>
                  <a:lnTo>
                    <a:pt x="4124705" y="251174"/>
                  </a:lnTo>
                  <a:cubicBezTo>
                    <a:pt x="4124705" y="278918"/>
                    <a:pt x="4102214" y="301409"/>
                    <a:pt x="4074470" y="301409"/>
                  </a:cubicBezTo>
                  <a:lnTo>
                    <a:pt x="50235" y="301409"/>
                  </a:lnTo>
                  <a:cubicBezTo>
                    <a:pt x="22491" y="301409"/>
                    <a:pt x="0" y="278918"/>
                    <a:pt x="0" y="251174"/>
                  </a:cubicBezTo>
                  <a:lnTo>
                    <a:pt x="0" y="50235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dir="t" rig="threeP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/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numCol="1" spcCol="1440" lIns="753840" rIns="45360" tIns="45360" bIns="45360" anchor="ctr">
              <a:noAutofit/>
              <a:scene3d>
                <a:camera prst="orthographicFront"/>
                <a:lightRig dir="t" rig="threePt"/>
              </a:scene3d>
            </a:bodyPr>
            <a:p>
              <a:pPr>
                <a:lnSpc>
                  <a:spcPct val="90000"/>
                </a:lnSpc>
              </a:pPr>
              <a:r>
                <a:rPr b="0" lang="ru-RU" sz="20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Предостережения по результатам проведенного анализа</a:t>
              </a:r>
              <a:endParaRPr b="0" lang="ru-RU" sz="2000" spc="-1" strike="noStrike">
                <a:latin typeface="Open Sans"/>
              </a:endParaRPr>
            </a:p>
          </p:txBody>
        </p:sp>
        <p:sp>
          <p:nvSpPr>
            <p:cNvPr id="142" name="Полилиния 10"/>
            <p:cNvSpPr/>
            <p:nvPr/>
          </p:nvSpPr>
          <p:spPr>
            <a:xfrm>
              <a:off x="349560" y="2512440"/>
              <a:ext cx="8525160" cy="771480"/>
            </a:xfrm>
            <a:custGeom>
              <a:avLst/>
              <a:gdLst/>
              <a:ahLst/>
              <a:rect l="l" t="t" r="r" b="b"/>
              <a:pathLst>
                <a:path w="6207481" h="462070">
                  <a:moveTo>
                    <a:pt x="0" y="77012"/>
                  </a:moveTo>
                  <a:cubicBezTo>
                    <a:pt x="0" y="34479"/>
                    <a:pt x="34479" y="0"/>
                    <a:pt x="77012" y="0"/>
                  </a:cubicBezTo>
                  <a:lnTo>
                    <a:pt x="6130469" y="0"/>
                  </a:lnTo>
                  <a:cubicBezTo>
                    <a:pt x="6173002" y="0"/>
                    <a:pt x="6207481" y="34479"/>
                    <a:pt x="6207481" y="77012"/>
                  </a:cubicBezTo>
                  <a:lnTo>
                    <a:pt x="6207481" y="385058"/>
                  </a:lnTo>
                  <a:cubicBezTo>
                    <a:pt x="6207481" y="427591"/>
                    <a:pt x="6173002" y="462070"/>
                    <a:pt x="6130469" y="462070"/>
                  </a:cubicBezTo>
                  <a:lnTo>
                    <a:pt x="77012" y="462070"/>
                  </a:lnTo>
                  <a:cubicBezTo>
                    <a:pt x="34479" y="462070"/>
                    <a:pt x="0" y="427591"/>
                    <a:pt x="0" y="385058"/>
                  </a:cubicBezTo>
                  <a:lnTo>
                    <a:pt x="0" y="77012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dir="t" rig="threeP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/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numCol="1" spcCol="1440" lIns="761400" rIns="52920" tIns="52920" bIns="52920" anchor="ctr">
              <a:noAutofit/>
              <a:scene3d>
                <a:camera prst="orthographicFront"/>
                <a:lightRig dir="t" rig="threePt"/>
              </a:scene3d>
            </a:bodyPr>
            <a:p>
              <a:pPr>
                <a:lnSpc>
                  <a:spcPct val="100000"/>
                </a:lnSpc>
              </a:pPr>
              <a:r>
                <a:rPr b="0" lang="ru-RU" sz="20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Направление информационных писем с анализом причин аварий и несчастных случаев</a:t>
              </a:r>
              <a:endParaRPr b="0" lang="ru-RU" sz="2000" spc="-1" strike="noStrike">
                <a:latin typeface="Open Sans"/>
              </a:endParaRPr>
            </a:p>
          </p:txBody>
        </p:sp>
        <p:sp>
          <p:nvSpPr>
            <p:cNvPr id="143" name="Полилиния 11"/>
            <p:cNvSpPr/>
            <p:nvPr/>
          </p:nvSpPr>
          <p:spPr>
            <a:xfrm>
              <a:off x="336240" y="3360600"/>
              <a:ext cx="8525160" cy="1000440"/>
            </a:xfrm>
            <a:custGeom>
              <a:avLst/>
              <a:gdLst/>
              <a:ahLst/>
              <a:rect l="l" t="t" r="r" b="b"/>
              <a:pathLst>
                <a:path w="3060868" h="380856">
                  <a:moveTo>
                    <a:pt x="0" y="63476"/>
                  </a:moveTo>
                  <a:cubicBezTo>
                    <a:pt x="0" y="28419"/>
                    <a:pt x="28419" y="0"/>
                    <a:pt x="63476" y="0"/>
                  </a:cubicBezTo>
                  <a:lnTo>
                    <a:pt x="2997392" y="0"/>
                  </a:lnTo>
                  <a:cubicBezTo>
                    <a:pt x="3032449" y="0"/>
                    <a:pt x="3060868" y="28419"/>
                    <a:pt x="3060868" y="63476"/>
                  </a:cubicBezTo>
                  <a:lnTo>
                    <a:pt x="3060868" y="317380"/>
                  </a:lnTo>
                  <a:cubicBezTo>
                    <a:pt x="3060868" y="352437"/>
                    <a:pt x="3032449" y="380856"/>
                    <a:pt x="2997392" y="380856"/>
                  </a:cubicBezTo>
                  <a:lnTo>
                    <a:pt x="63476" y="380856"/>
                  </a:lnTo>
                  <a:cubicBezTo>
                    <a:pt x="28419" y="380856"/>
                    <a:pt x="0" y="352437"/>
                    <a:pt x="0" y="317380"/>
                  </a:cubicBezTo>
                  <a:lnTo>
                    <a:pt x="0" y="63476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dir="t" rig="threeP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/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numCol="1" spcCol="1440" lIns="757440" rIns="48960" tIns="48960" bIns="48960" anchor="ctr">
              <a:noAutofit/>
              <a:scene3d>
                <a:camera prst="orthographicFront"/>
                <a:lightRig dir="t" rig="threePt"/>
              </a:scene3d>
            </a:bodyPr>
            <a:p>
              <a:pPr>
                <a:lnSpc>
                  <a:spcPct val="90000"/>
                </a:lnSpc>
              </a:pPr>
              <a:r>
                <a:rPr b="0" lang="ru-RU" sz="20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Направление писем с предложением о проведении </a:t>
              </a:r>
              <a:r>
                <a:rPr b="0" lang="ru-RU" sz="2000" spc="-1" strike="noStrike" u="sng">
                  <a:solidFill>
                    <a:srgbClr val="000000"/>
                  </a:solidFill>
                  <a:uFillTx/>
                  <a:latin typeface="Arial"/>
                  <a:ea typeface="DejaVu Sans"/>
                </a:rPr>
                <a:t>самообследования</a:t>
              </a:r>
              <a:r>
                <a:rPr b="0" lang="ru-RU" sz="20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 в соответствии </a:t>
              </a:r>
              <a:r>
                <a:rPr b="0" lang="ru-RU" sz="2000" spc="-1" strike="noStrike" u="sng">
                  <a:solidFill>
                    <a:srgbClr val="000000"/>
                  </a:solidFill>
                  <a:uFillTx/>
                  <a:latin typeface="Arial"/>
                  <a:ea typeface="DejaVu Sans"/>
                </a:rPr>
                <a:t>с проверочными листами</a:t>
              </a:r>
              <a:r>
                <a:rPr b="0" lang="ru-RU" sz="20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, </a:t>
              </a:r>
              <a:endParaRPr b="0" lang="ru-RU" sz="2000" spc="-1" strike="noStrike">
                <a:latin typeface="Open Sans"/>
              </a:endParaRPr>
            </a:p>
            <a:p>
              <a:pPr>
                <a:lnSpc>
                  <a:spcPct val="90000"/>
                </a:lnSpc>
              </a:pPr>
              <a:r>
                <a:rPr b="0" lang="ru-RU" sz="20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утвержденными приказами Ростехнадзора</a:t>
              </a:r>
              <a:endParaRPr b="0" lang="ru-RU" sz="2000" spc="-1" strike="noStrike">
                <a:latin typeface="Open Sans"/>
              </a:endParaRPr>
            </a:p>
          </p:txBody>
        </p:sp>
        <p:sp>
          <p:nvSpPr>
            <p:cNvPr id="144" name="Полилиния 13"/>
            <p:cNvSpPr/>
            <p:nvPr/>
          </p:nvSpPr>
          <p:spPr>
            <a:xfrm>
              <a:off x="336240" y="1724040"/>
              <a:ext cx="8525160" cy="679680"/>
            </a:xfrm>
            <a:custGeom>
              <a:avLst/>
              <a:gdLst/>
              <a:ahLst/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dir="t" rig="threeP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/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numCol="1" spcCol="1440" lIns="770400" rIns="61920" tIns="61920" bIns="61920" anchor="ctr">
              <a:noAutofit/>
              <a:scene3d>
                <a:camera prst="orthographicFront"/>
                <a:lightRig dir="t" rig="threePt"/>
              </a:scene3d>
            </a:bodyPr>
            <a:p>
              <a:pPr>
                <a:lnSpc>
                  <a:spcPct val="100000"/>
                </a:lnSpc>
              </a:pPr>
              <a:r>
                <a:rPr b="0" lang="ru-RU" sz="20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Направление информационных писем с обзором нарушений       по результатам контрольных (надзорных) мероприятий</a:t>
              </a:r>
              <a:endParaRPr b="0" lang="ru-RU" sz="2000" spc="-1" strike="noStrike">
                <a:latin typeface="Open Sans"/>
              </a:endParaRPr>
            </a:p>
          </p:txBody>
        </p:sp>
        <p:sp>
          <p:nvSpPr>
            <p:cNvPr id="145" name="Прямоугольник 14"/>
            <p:cNvSpPr/>
            <p:nvPr/>
          </p:nvSpPr>
          <p:spPr>
            <a:xfrm flipV="1">
              <a:off x="3996000" y="5102640"/>
              <a:ext cx="28800" cy="58320"/>
            </a:xfrm>
            <a:prstGeom prst="rect">
              <a:avLst/>
            </a:prstGeom>
            <a:solidFill>
              <a:srgbClr val="e0f0f1"/>
            </a:solidFill>
            <a:ln>
              <a:solidFill>
                <a:srgbClr val="ffffff"/>
              </a:solidFill>
              <a:round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</p:grpSp>
      <p:sp>
        <p:nvSpPr>
          <p:cNvPr id="146" name="Прямоугольник 17"/>
          <p:cNvSpPr/>
          <p:nvPr/>
        </p:nvSpPr>
        <p:spPr>
          <a:xfrm>
            <a:off x="448200" y="1744560"/>
            <a:ext cx="362880" cy="576720"/>
          </a:xfrm>
          <a:prstGeom prst="rect">
            <a:avLst/>
          </a:prstGeom>
          <a:blipFill rotWithShape="0">
            <a:blip r:embed="rId2"/>
            <a:srcRect/>
            <a:stretch/>
          </a:blipFill>
          <a:ln>
            <a:noFill/>
          </a:ln>
        </p:spPr>
        <p:style>
          <a:lnRef idx="2"/>
          <a:fillRef idx="0"/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7" name="Прямоугольник 1"/>
          <p:cNvSpPr/>
          <p:nvPr/>
        </p:nvSpPr>
        <p:spPr>
          <a:xfrm>
            <a:off x="336240" y="6108120"/>
            <a:ext cx="860472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c00000"/>
                </a:solidFill>
                <a:latin typeface="Arial"/>
                <a:ea typeface="DejaVu Sans"/>
              </a:rPr>
              <a:t>По итогам работы - принятие решения о согласовании </a:t>
            </a:r>
            <a:endParaRPr b="0" lang="ru-RU" sz="18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c00000"/>
                </a:solidFill>
                <a:latin typeface="Arial"/>
                <a:ea typeface="DejaVu Sans"/>
              </a:rPr>
              <a:t>с органами прокуратуры внеплановой проверки</a:t>
            </a:r>
            <a:endParaRPr b="0" lang="ru-RU" sz="1800" spc="-1" strike="noStrike">
              <a:latin typeface="Open Sans"/>
            </a:endParaRPr>
          </a:p>
        </p:txBody>
      </p:sp>
      <p:sp>
        <p:nvSpPr>
          <p:cNvPr id="148" name="Полилиния 20"/>
          <p:cNvSpPr/>
          <p:nvPr/>
        </p:nvSpPr>
        <p:spPr>
          <a:xfrm>
            <a:off x="331560" y="4898520"/>
            <a:ext cx="8525160" cy="550440"/>
          </a:xfrm>
          <a:custGeom>
            <a:avLst/>
            <a:gdLst/>
            <a:ahLst/>
            <a:rect l="l" t="t" r="r" b="b"/>
            <a:pathLst>
              <a:path w="4124705" h="301409">
                <a:moveTo>
                  <a:pt x="0" y="50235"/>
                </a:moveTo>
                <a:cubicBezTo>
                  <a:pt x="0" y="22491"/>
                  <a:pt x="22491" y="0"/>
                  <a:pt x="50235" y="0"/>
                </a:cubicBezTo>
                <a:lnTo>
                  <a:pt x="4074470" y="0"/>
                </a:lnTo>
                <a:cubicBezTo>
                  <a:pt x="4102214" y="0"/>
                  <a:pt x="4124705" y="22491"/>
                  <a:pt x="4124705" y="50235"/>
                </a:cubicBezTo>
                <a:lnTo>
                  <a:pt x="4124705" y="251174"/>
                </a:lnTo>
                <a:cubicBezTo>
                  <a:pt x="4124705" y="278918"/>
                  <a:pt x="4102214" y="301409"/>
                  <a:pt x="4074470" y="301409"/>
                </a:cubicBezTo>
                <a:lnTo>
                  <a:pt x="50235" y="301409"/>
                </a:lnTo>
                <a:cubicBezTo>
                  <a:pt x="22491" y="301409"/>
                  <a:pt x="0" y="278918"/>
                  <a:pt x="0" y="251174"/>
                </a:cubicBezTo>
                <a:lnTo>
                  <a:pt x="0" y="50235"/>
                </a:lnTo>
                <a:close/>
              </a:path>
            </a:pathLst>
          </a:custGeom>
          <a:gradFill rotWithShape="0">
            <a:gsLst>
              <a:gs pos="0">
                <a:srgbClr val="cef1f4"/>
              </a:gs>
              <a:gs pos="100000">
                <a:srgbClr val="def5f8"/>
              </a:gs>
            </a:gsLst>
            <a:lin ang="5400000"/>
          </a:gradFill>
          <a:ln>
            <a:solidFill>
              <a:srgbClr val="b5dcde"/>
            </a:solidFill>
            <a:round/>
          </a:ln>
          <a:scene3d>
            <a:camera prst="orthographicFront"/>
            <a:lightRig dir="t" rig="threePt"/>
          </a:scene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/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numCol="1" spcCol="1440" lIns="753840" rIns="45360" tIns="45360" bIns="45360" anchor="ctr">
            <a:noAutofit/>
            <a:scene3d>
              <a:camera prst="orthographicFront"/>
              <a:lightRig dir="t" rig="threePt"/>
            </a:scene3d>
          </a:bodyPr>
          <a:p>
            <a:pPr>
              <a:lnSpc>
                <a:spcPct val="90000"/>
              </a:lnSpc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  <a:ea typeface="DejaVu Sans"/>
              </a:rPr>
              <a:t>Приглашение для участия в совещаниях по аварийности              и травматизму</a:t>
            </a:r>
            <a:endParaRPr b="0" lang="ru-RU" sz="2000" spc="-1" strike="noStrike">
              <a:latin typeface="Open Sans"/>
            </a:endParaRPr>
          </a:p>
        </p:txBody>
      </p:sp>
      <p:sp>
        <p:nvSpPr>
          <p:cNvPr id="149" name="Прямоугольник 22"/>
          <p:cNvSpPr/>
          <p:nvPr/>
        </p:nvSpPr>
        <p:spPr>
          <a:xfrm>
            <a:off x="471600" y="2610000"/>
            <a:ext cx="362880" cy="576720"/>
          </a:xfrm>
          <a:prstGeom prst="rect">
            <a:avLst/>
          </a:prstGeom>
          <a:blipFill rotWithShape="0">
            <a:blip r:embed="rId3"/>
            <a:srcRect/>
            <a:stretch/>
          </a:blipFill>
          <a:ln>
            <a:noFill/>
          </a:ln>
        </p:spPr>
        <p:style>
          <a:lnRef idx="2"/>
          <a:fillRef idx="0"/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50" name="Прямоугольник 23"/>
          <p:cNvSpPr/>
          <p:nvPr/>
        </p:nvSpPr>
        <p:spPr>
          <a:xfrm>
            <a:off x="448200" y="3500280"/>
            <a:ext cx="362880" cy="57672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/>
          <a:fillRef idx="0"/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51" name="Прямоугольник 24"/>
          <p:cNvSpPr/>
          <p:nvPr/>
        </p:nvSpPr>
        <p:spPr>
          <a:xfrm>
            <a:off x="448200" y="4336920"/>
            <a:ext cx="362880" cy="576720"/>
          </a:xfrm>
          <a:prstGeom prst="rect">
            <a:avLst/>
          </a:prstGeom>
          <a:blipFill rotWithShape="0">
            <a:blip r:embed="rId5"/>
            <a:srcRect/>
            <a:stretch/>
          </a:blipFill>
          <a:ln>
            <a:noFill/>
          </a:ln>
        </p:spPr>
        <p:style>
          <a:lnRef idx="2"/>
          <a:fillRef idx="0"/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52" name="Прямоугольник 25"/>
          <p:cNvSpPr/>
          <p:nvPr/>
        </p:nvSpPr>
        <p:spPr>
          <a:xfrm>
            <a:off x="448200" y="4863240"/>
            <a:ext cx="362880" cy="576720"/>
          </a:xfrm>
          <a:prstGeom prst="rect">
            <a:avLst/>
          </a:prstGeom>
          <a:blipFill rotWithShape="0">
            <a:blip r:embed="rId6"/>
            <a:srcRect/>
            <a:stretch/>
          </a:blipFill>
          <a:ln>
            <a:noFill/>
          </a:ln>
        </p:spPr>
        <p:style>
          <a:lnRef idx="2"/>
          <a:fillRef idx="0"/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53" name="Полилиния 21"/>
          <p:cNvSpPr/>
          <p:nvPr/>
        </p:nvSpPr>
        <p:spPr>
          <a:xfrm>
            <a:off x="339120" y="5545800"/>
            <a:ext cx="8525160" cy="550440"/>
          </a:xfrm>
          <a:custGeom>
            <a:avLst/>
            <a:gdLst/>
            <a:ahLst/>
            <a:rect l="l" t="t" r="r" b="b"/>
            <a:pathLst>
              <a:path w="4124705" h="301409">
                <a:moveTo>
                  <a:pt x="0" y="50235"/>
                </a:moveTo>
                <a:cubicBezTo>
                  <a:pt x="0" y="22491"/>
                  <a:pt x="22491" y="0"/>
                  <a:pt x="50235" y="0"/>
                </a:cubicBezTo>
                <a:lnTo>
                  <a:pt x="4074470" y="0"/>
                </a:lnTo>
                <a:cubicBezTo>
                  <a:pt x="4102214" y="0"/>
                  <a:pt x="4124705" y="22491"/>
                  <a:pt x="4124705" y="50235"/>
                </a:cubicBezTo>
                <a:lnTo>
                  <a:pt x="4124705" y="251174"/>
                </a:lnTo>
                <a:cubicBezTo>
                  <a:pt x="4124705" y="278918"/>
                  <a:pt x="4102214" y="301409"/>
                  <a:pt x="4074470" y="301409"/>
                </a:cubicBezTo>
                <a:lnTo>
                  <a:pt x="50235" y="301409"/>
                </a:lnTo>
                <a:cubicBezTo>
                  <a:pt x="22491" y="301409"/>
                  <a:pt x="0" y="278918"/>
                  <a:pt x="0" y="251174"/>
                </a:cubicBezTo>
                <a:lnTo>
                  <a:pt x="0" y="50235"/>
                </a:lnTo>
                <a:close/>
              </a:path>
            </a:pathLst>
          </a:custGeom>
          <a:gradFill rotWithShape="0">
            <a:gsLst>
              <a:gs pos="0">
                <a:srgbClr val="cef1f4"/>
              </a:gs>
              <a:gs pos="100000">
                <a:srgbClr val="def5f8"/>
              </a:gs>
            </a:gsLst>
            <a:lin ang="5400000"/>
          </a:gradFill>
          <a:ln>
            <a:solidFill>
              <a:srgbClr val="b5dcde"/>
            </a:solidFill>
            <a:round/>
          </a:ln>
          <a:scene3d>
            <a:camera prst="orthographicFront"/>
            <a:lightRig dir="t" rig="threePt"/>
          </a:scene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/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numCol="1" spcCol="1440" lIns="753840" rIns="45360" tIns="45360" bIns="45360" anchor="ctr">
            <a:noAutofit/>
            <a:scene3d>
              <a:camera prst="orthographicFront"/>
              <a:lightRig dir="t" rig="threePt"/>
            </a:scene3d>
          </a:bodyPr>
          <a:p>
            <a:pPr>
              <a:lnSpc>
                <a:spcPct val="90000"/>
              </a:lnSpc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  <a:ea typeface="DejaVu Sans"/>
              </a:rPr>
              <a:t>Организация консультирования путем онлайн-общения                 на сайте Управления в формате «Вопрос-ответ»</a:t>
            </a:r>
            <a:endParaRPr b="0" lang="ru-RU" sz="2000" spc="-1" strike="noStrike">
              <a:latin typeface="Open Sans"/>
            </a:endParaRPr>
          </a:p>
        </p:txBody>
      </p:sp>
      <p:sp>
        <p:nvSpPr>
          <p:cNvPr id="154" name="Прямоугольник 26"/>
          <p:cNvSpPr/>
          <p:nvPr/>
        </p:nvSpPr>
        <p:spPr>
          <a:xfrm>
            <a:off x="448200" y="5519160"/>
            <a:ext cx="362880" cy="576720"/>
          </a:xfrm>
          <a:prstGeom prst="rect">
            <a:avLst/>
          </a:prstGeom>
          <a:blipFill rotWithShape="0">
            <a:blip r:embed="rId7"/>
            <a:srcRect/>
            <a:stretch/>
          </a:blipFill>
          <a:ln>
            <a:noFill/>
          </a:ln>
        </p:spPr>
        <p:style>
          <a:lnRef idx="2"/>
          <a:fillRef idx="0"/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</p:spTree>
  </p:cSld>
  <p:transition spd="med">
    <p:cover dir="lu"/>
  </p:transition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1" descr=""/>
          <p:cNvPicPr/>
          <p:nvPr/>
        </p:nvPicPr>
        <p:blipFill>
          <a:blip r:embed="rId1"/>
          <a:stretch/>
        </p:blipFill>
        <p:spPr>
          <a:xfrm>
            <a:off x="336600" y="238320"/>
            <a:ext cx="463320" cy="488880"/>
          </a:xfrm>
          <a:prstGeom prst="rect">
            <a:avLst/>
          </a:prstGeom>
          <a:ln w="0">
            <a:noFill/>
          </a:ln>
        </p:spPr>
      </p:pic>
      <p:sp>
        <p:nvSpPr>
          <p:cNvPr id="156" name="Line 1"/>
          <p:cNvSpPr/>
          <p:nvPr/>
        </p:nvSpPr>
        <p:spPr>
          <a:xfrm>
            <a:off x="0" y="83700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7" name="Прямоугольник 151"/>
          <p:cNvSpPr/>
          <p:nvPr/>
        </p:nvSpPr>
        <p:spPr>
          <a:xfrm>
            <a:off x="1661400" y="223920"/>
            <a:ext cx="6257160" cy="49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br/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b="0" lang="ru-RU" sz="1600" spc="-1" strike="noStrike">
              <a:latin typeface="Open Sans"/>
            </a:endParaRPr>
          </a:p>
        </p:txBody>
      </p:sp>
      <p:sp>
        <p:nvSpPr>
          <p:cNvPr id="158" name="Прямоугольник 152"/>
          <p:cNvSpPr/>
          <p:nvPr/>
        </p:nvSpPr>
        <p:spPr>
          <a:xfrm>
            <a:off x="180000" y="837360"/>
            <a:ext cx="8818560" cy="60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2a6099"/>
                </a:solidFill>
                <a:latin typeface="Arial"/>
                <a:ea typeface="DejaVu Sans"/>
              </a:rPr>
              <a:t>Индикаторы риска нарушения обязательных требований в области промышленной безопасности согласно приказа Ростехнадзора от 23 ноября 2021 г. № 397</a:t>
            </a:r>
            <a:endParaRPr b="0" lang="ru-RU" sz="1600" spc="-1" strike="noStrike">
              <a:latin typeface="Open Sans"/>
            </a:endParaRPr>
          </a:p>
        </p:txBody>
      </p:sp>
      <p:sp>
        <p:nvSpPr>
          <p:cNvPr id="159" name="Прямоугольник 153"/>
          <p:cNvSpPr/>
          <p:nvPr/>
        </p:nvSpPr>
        <p:spPr>
          <a:xfrm>
            <a:off x="180000" y="1593720"/>
            <a:ext cx="8818560" cy="5094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ПБ-1: поступление информации о трёх и более инцидентах, произошедших на опасном производственном объекте в течение одного календарного года;</a:t>
            </a:r>
            <a:endParaRPr b="0" lang="ru-RU" sz="1400" spc="-1" strike="noStrike">
              <a:latin typeface="Open Sans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ПБ-2: наличие в акте технического расследования причин аварии сведений о причинах аварии, связанных        с нарушением требований промышленной безопасности на опасном производственном объекте;</a:t>
            </a:r>
            <a:endParaRPr b="0" lang="ru-RU" sz="1400" spc="-1" strike="noStrike">
              <a:latin typeface="Open Sans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ПБ-3: отсутствие в реестре лицензий сведений о лицензии на эксплуатацию взрывопожароопасных                    и химически опасных производственных объектов I, II и III классов опасности в течение 4 месяцев с даты регистрации в государственном реестре опасных производственных объектов;</a:t>
            </a:r>
            <a:endParaRPr b="0" lang="ru-RU" sz="1400" spc="-1" strike="noStrike">
              <a:latin typeface="Open Sans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ПБ-4: наличие сведений об опасном производственном объекте III, IV класса опасности в государственном реестре опасных производственных объектов по истечении 2 лет с даты внесения сведений в реестр заключений экспертизы промышленной безопасности об экспертизе промышленной безопасности, проведенной в отношении документации на консервацию или ликвидацию такого объекта;</a:t>
            </a:r>
            <a:endParaRPr b="0" lang="ru-RU" sz="1400" spc="-1" strike="noStrike">
              <a:latin typeface="Open Sans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ПБ-5: исключение сведений о юридическом лице (индивидуальном предпринимателе), эксплуатирующем опасный производственный объект III, IV класса опасности, из единого государственного реестра юридических </a:t>
            </a: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Tahoma"/>
              </a:rPr>
              <a:t>лиц (единого государственного реестра индивидуальных предпринимателей).</a:t>
            </a:r>
            <a:endParaRPr b="0" lang="ru-RU" sz="1400" spc="-1" strike="noStrike">
              <a:latin typeface="Open Sans"/>
            </a:endParaRPr>
          </a:p>
        </p:txBody>
      </p:sp>
      <p:sp>
        <p:nvSpPr>
          <p:cNvPr id="160" name="PlaceHolder 1"/>
          <p:cNvSpPr/>
          <p:nvPr/>
        </p:nvSpPr>
        <p:spPr>
          <a:xfrm>
            <a:off x="7010280" y="6381720"/>
            <a:ext cx="1952280" cy="474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t">
            <a:noAutofit/>
          </a:bodyPr>
          <a:p>
            <a:pPr algn="r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  <a:ea typeface="DejaVu Sans"/>
              </a:rPr>
              <a:t>8</a:t>
            </a:r>
            <a:endParaRPr b="0" lang="ru-RU" sz="1600" spc="-1" strike="noStrike">
              <a:latin typeface="Open Sans"/>
            </a:endParaRPr>
          </a:p>
        </p:txBody>
      </p:sp>
    </p:spTree>
  </p:cSld>
  <p:transition spd="med">
    <p:cover dir="lu"/>
  </p:transition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Рисунок 2" descr=""/>
          <p:cNvPicPr/>
          <p:nvPr/>
        </p:nvPicPr>
        <p:blipFill>
          <a:blip r:embed="rId1"/>
          <a:stretch/>
        </p:blipFill>
        <p:spPr>
          <a:xfrm>
            <a:off x="336960" y="238320"/>
            <a:ext cx="463320" cy="488880"/>
          </a:xfrm>
          <a:prstGeom prst="rect">
            <a:avLst/>
          </a:prstGeom>
          <a:ln w="0">
            <a:noFill/>
          </a:ln>
        </p:spPr>
      </p:pic>
      <p:sp>
        <p:nvSpPr>
          <p:cNvPr id="162" name="Прямоугольник 155"/>
          <p:cNvSpPr/>
          <p:nvPr/>
        </p:nvSpPr>
        <p:spPr>
          <a:xfrm>
            <a:off x="1661400" y="223920"/>
            <a:ext cx="6257160" cy="49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br/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b="0" lang="ru-RU" sz="1600" spc="-1" strike="noStrike">
              <a:latin typeface="Open Sans"/>
            </a:endParaRPr>
          </a:p>
        </p:txBody>
      </p:sp>
      <p:sp>
        <p:nvSpPr>
          <p:cNvPr id="163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4" name="Прямоугольник 157"/>
          <p:cNvSpPr/>
          <p:nvPr/>
        </p:nvSpPr>
        <p:spPr>
          <a:xfrm>
            <a:off x="900000" y="900000"/>
            <a:ext cx="7811640" cy="540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2a6099"/>
                </a:solidFill>
                <a:latin typeface="Arial"/>
                <a:ea typeface="DejaVu Sans"/>
              </a:rPr>
              <a:t>Новые индикаторы риска нарушения обязательных требований согласно приказа Ростехнадзора от 23 ноября 2021 г. № 397</a:t>
            </a:r>
            <a:endParaRPr b="0" lang="ru-RU" sz="1600" spc="-1" strike="noStrike">
              <a:latin typeface="Open Sans"/>
            </a:endParaRPr>
          </a:p>
        </p:txBody>
      </p:sp>
      <p:sp>
        <p:nvSpPr>
          <p:cNvPr id="165" name="Прямоугольник 158"/>
          <p:cNvSpPr/>
          <p:nvPr/>
        </p:nvSpPr>
        <p:spPr>
          <a:xfrm>
            <a:off x="95760" y="1442160"/>
            <a:ext cx="9046800" cy="518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ПБ-6: отсутствие сведений о заключении экспертизы промышленной безопасности, содержащем срок дальнейшей безопасной эксплуатации технического устройства, применяемого на опасном производственном объекте III или IV класса опасности, или сведений о выводе из эксплуатации такого технического устройства                    по истечении года после установленного срока его эксплуатации;</a:t>
            </a:r>
            <a:endParaRPr b="0" lang="ru-RU" sz="1400" spc="-1" strike="noStrike">
              <a:latin typeface="Open Sans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ПБ-7: отсутствие сведений о заключении экспертизы промышленной безопасности, содержащем вывод                               о соответствии здания или сооружения на опасном производственном объекте III или IV класса опасности требованиям промышленной безопасности, либо сведений о выводе из эксплуатации такого здания                                   или сооружения по истечении года с даты внесения в реестр заключений экспертизы промышленной безопасности заключения, содержащего вывод о несоответствии такого здания или сооружения требованиям промышленной безопасности;</a:t>
            </a:r>
            <a:endParaRPr b="0" lang="ru-RU" sz="1400" spc="-1" strike="noStrike">
              <a:latin typeface="Open Sans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ПБ-8: факт выдачи экспертом в области промышленной безопасности заведомо ложного заключения экспертизы промышленной безопасности в отношении объекта экспертизы заказчика, при наличии в реестре заключений экспертизы промышленной безопасности сведений о заключении экспертизы промышленной безопасности, содержащем вывод о соответствии объекта экспертизы требованиям промышленной безопасности, выданном указанным экспертом в отношении иных объектов экспертизы этого заказчика в течение двух лет, предшествующих дате привлечения эксперта к административной ответственности.</a:t>
            </a:r>
            <a:endParaRPr b="0" lang="ru-RU" sz="1400" spc="-1" strike="noStrike">
              <a:latin typeface="Open Sans"/>
            </a:endParaRPr>
          </a:p>
        </p:txBody>
      </p:sp>
      <p:sp>
        <p:nvSpPr>
          <p:cNvPr id="166" name="PlaceHolder 1"/>
          <p:cNvSpPr/>
          <p:nvPr/>
        </p:nvSpPr>
        <p:spPr>
          <a:xfrm>
            <a:off x="7010280" y="6381720"/>
            <a:ext cx="1952280" cy="474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t">
            <a:noAutofit/>
          </a:bodyPr>
          <a:p>
            <a:pPr algn="r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  <a:ea typeface="DejaVu Sans"/>
              </a:rPr>
              <a:t>9</a:t>
            </a:r>
            <a:endParaRPr b="0" lang="ru-RU" sz="1600" spc="-1" strike="noStrike">
              <a:latin typeface="Open Sans"/>
            </a:endParaRPr>
          </a:p>
        </p:txBody>
      </p:sp>
    </p:spTree>
  </p:cSld>
  <p:transition spd="med">
    <p:cover dir="l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65343</TotalTime>
  <Application>LibreOffice/7.2.4.1$Linux_X86_64 LibreOffice_project/20$Build-1</Application>
  <AppVersion>15.0000</AppVersion>
  <Words>1656</Words>
  <Paragraphs>139</Paragraphs>
  <Company>ГГТН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2000-02-02T11:29:10Z</dcterms:created>
  <dc:creator>Копылов</dc:creator>
  <dc:description/>
  <dc:language>ru-RU</dc:language>
  <cp:lastModifiedBy/>
  <cp:lastPrinted>2022-05-30T10:51:55Z</cp:lastPrinted>
  <dcterms:modified xsi:type="dcterms:W3CDTF">2025-09-08T14:39:42Z</dcterms:modified>
  <cp:revision>2720</cp:revision>
  <dc:subject/>
  <dc:title>Заголовок слайда отсутствует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7</vt:i4>
  </property>
  <property fmtid="{D5CDD505-2E9C-101B-9397-08002B2CF9AE}" pid="3" name="PresentationFormat">
    <vt:lpwstr>Экран (4:3)</vt:lpwstr>
  </property>
  <property fmtid="{D5CDD505-2E9C-101B-9397-08002B2CF9AE}" pid="4" name="Slides">
    <vt:i4>16</vt:i4>
  </property>
</Properties>
</file>